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0"/>
  </p:notesMasterIdLst>
  <p:sldIdLst>
    <p:sldId id="256" r:id="rId2"/>
    <p:sldId id="259" r:id="rId3"/>
    <p:sldId id="265" r:id="rId4"/>
    <p:sldId id="266" r:id="rId5"/>
    <p:sldId id="293" r:id="rId6"/>
    <p:sldId id="271" r:id="rId7"/>
    <p:sldId id="301" r:id="rId8"/>
    <p:sldId id="273" r:id="rId9"/>
    <p:sldId id="274" r:id="rId10"/>
    <p:sldId id="277" r:id="rId11"/>
    <p:sldId id="282" r:id="rId12"/>
    <p:sldId id="304" r:id="rId13"/>
    <p:sldId id="284" r:id="rId14"/>
    <p:sldId id="289" r:id="rId15"/>
    <p:sldId id="305" r:id="rId16"/>
    <p:sldId id="308" r:id="rId17"/>
    <p:sldId id="302" r:id="rId18"/>
    <p:sldId id="312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8">
          <p15:clr>
            <a:srgbClr val="A4A3A4"/>
          </p15:clr>
        </p15:guide>
        <p15:guide id="3" pos="2934">
          <p15:clr>
            <a:srgbClr val="A4A3A4"/>
          </p15:clr>
        </p15:guide>
        <p15:guide id="4" pos="-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92CA"/>
    <a:srgbClr val="00B050"/>
    <a:srgbClr val="F18C00"/>
    <a:srgbClr val="2F5597"/>
    <a:srgbClr val="ED7D31"/>
    <a:srgbClr val="212121"/>
    <a:srgbClr val="4C5C6C"/>
    <a:srgbClr val="AE5D62"/>
    <a:srgbClr val="3A5E9C"/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56" autoAdjust="0"/>
    <p:restoredTop sz="94660"/>
  </p:normalViewPr>
  <p:slideViewPr>
    <p:cSldViewPr snapToGrid="0">
      <p:cViewPr varScale="1">
        <p:scale>
          <a:sx n="69" d="100"/>
          <a:sy n="69" d="100"/>
        </p:scale>
        <p:origin x="552" y="44"/>
      </p:cViewPr>
      <p:guideLst>
        <p:guide orient="horz" pos="2159"/>
        <p:guide pos="3838"/>
        <p:guide pos="2934"/>
        <p:guide pos="-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sv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885B8C-C62F-4FF4-8A64-97C2943AB159}" type="datetimeFigureOut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AAA600-CEB2-4611-9C0A-2EEC818202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020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009AEA-B4C0-43BA-9479-D80A786689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C0AF1EA-7BFC-439C-8373-FBE1AA078F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AC4FFC-6B0E-4816-ADFA-AE10855D4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DDC4A-F192-4FBA-8C7F-A95EEC247544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A8C28D-4BC0-489A-B13A-3E64BBD9E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C2500-EC36-4138-BD99-7C9AA4CFD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899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본문" type="vertTx" preserve="1">
  <p:cSld name="제목 및 세로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21A22400-4AEF-486F-B57D-030F32069C09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79368FA-E129-449E-804E-C19331F15740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A2B5DF-320B-4D48-9978-D2207606C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54ED2E-9625-49FF-84C3-96B20D0C0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14720A-7DEB-40CC-892E-6A143514B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4BDB1-2B63-41A4-9079-E00C03A23A38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E2C55A-B57E-4575-AA82-17C1A6617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67EDD1-5DAC-4398-A68A-6B575158F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1448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8B8FE51E-4862-4C5C-875F-1339E393F749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E9629083-09B4-484C-B50B-0C32DC91E0A4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EE4903AD-6182-4B41-A7E6-644BDB9E8524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453FA883-E03B-48A9-81E8-870942C1FFD8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30EF9BD4-FC78-4F26-9A11-F82AAC3AB97C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및 설명" type="objTx" preserve="1">
  <p:cSld name="내용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3624C36B-E098-40D8-B441-10B4AB9C84D2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555DBDD-1120-41F7-90B6-7BEF478A9732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59D988F-8E68-435D-8E81-91288B867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BA6345-16D2-43B8-8D3D-B6A7A743A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5EC460-8098-404D-B9A8-9E26BB4BBC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3E5C5-C7C8-4C56-AA13-1D2462749124}" type="datetime1">
              <a:rPr lang="ko-KR" altLang="en-US" smtClean="0"/>
              <a:t>2017-10-13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C9092-82E1-4BEF-9CCF-46B629FC0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E699E3-EC2C-4DC3-90F4-00D0271E25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F8E93-10DE-4E7F-A688-839F54B907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649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aladin.co.kr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395663" y="1647825"/>
            <a:ext cx="5057774" cy="3562350"/>
          </a:xfrm>
          <a:prstGeom prst="rect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n w="9525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990975" y="2185194"/>
            <a:ext cx="3867151" cy="1458912"/>
          </a:xfrm>
          <a:noFill/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b">
            <a:normAutofit/>
          </a:bodyPr>
          <a:lstStyle/>
          <a:p>
            <a:pPr lvl="0">
              <a:defRPr lang="ko-KR" altLang="en-US"/>
            </a:pPr>
            <a:r>
              <a:rPr lang="ko-KR" altLang="en-US" sz="4000" dirty="0">
                <a:solidFill>
                  <a:srgbClr val="4565AD"/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알라딘 홈페이지 </a:t>
            </a:r>
          </a:p>
          <a:p>
            <a:pPr lvl="0">
              <a:defRPr lang="ko-KR" altLang="en-US"/>
            </a:pPr>
            <a:r>
              <a:rPr lang="ko-KR" altLang="en-US" sz="4000" dirty="0">
                <a:solidFill>
                  <a:srgbClr val="4565AD"/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리디자인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6090" y="4281488"/>
            <a:ext cx="1112805" cy="369332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b="0" spc="900" dirty="0">
                <a:solidFill>
                  <a:schemeClr val="accent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이단비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660284" y="4099348"/>
            <a:ext cx="3182260" cy="1441687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70D491B-B3FD-4800-B139-D28EEC7B2DBC}"/>
              </a:ext>
            </a:extLst>
          </p:cNvPr>
          <p:cNvCxnSpPr/>
          <p:nvPr/>
        </p:nvCxnSpPr>
        <p:spPr>
          <a:xfrm>
            <a:off x="4738255" y="3805382"/>
            <a:ext cx="217978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10702C-139E-4D7E-9C2F-5C30011F7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1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11BAB3E6-CA51-4C0E-8C19-AE2C8BDC2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000"/>
                    </a14:imgEffect>
                    <a14:imgEffect>
                      <a14:brightnessContrast bright="24000" contrast="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96" t="8702" r="12204" b="4000"/>
          <a:stretch>
            <a:fillRect/>
          </a:stretch>
        </p:blipFill>
        <p:spPr>
          <a:xfrm>
            <a:off x="595454" y="1428297"/>
            <a:ext cx="8191203" cy="4965817"/>
          </a:xfrm>
          <a:custGeom>
            <a:avLst/>
            <a:gdLst>
              <a:gd name="connsiteX0" fmla="*/ 0 w 9875520"/>
              <a:gd name="connsiteY0" fmla="*/ 0 h 5986914"/>
              <a:gd name="connsiteX1" fmla="*/ 9875520 w 9875520"/>
              <a:gd name="connsiteY1" fmla="*/ 0 h 5986914"/>
              <a:gd name="connsiteX2" fmla="*/ 9875520 w 9875520"/>
              <a:gd name="connsiteY2" fmla="*/ 5986914 h 5986914"/>
              <a:gd name="connsiteX3" fmla="*/ 0 w 9875520"/>
              <a:gd name="connsiteY3" fmla="*/ 5986914 h 5986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875520" h="5986914">
                <a:moveTo>
                  <a:pt x="0" y="0"/>
                </a:moveTo>
                <a:lnTo>
                  <a:pt x="9875520" y="0"/>
                </a:lnTo>
                <a:lnTo>
                  <a:pt x="9875520" y="5986914"/>
                </a:lnTo>
                <a:lnTo>
                  <a:pt x="0" y="5986914"/>
                </a:lnTo>
                <a:close/>
              </a:path>
            </a:pathLst>
          </a:custGeom>
        </p:spPr>
      </p:pic>
      <p:pic>
        <p:nvPicPr>
          <p:cNvPr id="15" name="그림 14" descr="텍스트이(가) 표시된 사진&#10;&#10;매우 높은 신뢰도로 생성된 설명">
            <a:extLst>
              <a:ext uri="{FF2B5EF4-FFF2-40B4-BE49-F238E27FC236}">
                <a16:creationId xmlns:a16="http://schemas.microsoft.com/office/drawing/2014/main" id="{086E13C9-0B68-4F23-8C2B-C86F48FD72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7" t="8019" r="13877" b="3647"/>
          <a:stretch>
            <a:fillRect/>
          </a:stretch>
        </p:blipFill>
        <p:spPr>
          <a:xfrm>
            <a:off x="12369800" y="474980"/>
            <a:ext cx="9476143" cy="5986914"/>
          </a:xfrm>
          <a:custGeom>
            <a:avLst/>
            <a:gdLst>
              <a:gd name="connsiteX0" fmla="*/ 0 w 9588500"/>
              <a:gd name="connsiteY0" fmla="*/ 0 h 6057900"/>
              <a:gd name="connsiteX1" fmla="*/ 9588500 w 9588500"/>
              <a:gd name="connsiteY1" fmla="*/ 0 h 6057900"/>
              <a:gd name="connsiteX2" fmla="*/ 9588500 w 9588500"/>
              <a:gd name="connsiteY2" fmla="*/ 6057900 h 6057900"/>
              <a:gd name="connsiteX3" fmla="*/ 0 w 9588500"/>
              <a:gd name="connsiteY3" fmla="*/ 6057900 h 605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0" h="6057900">
                <a:moveTo>
                  <a:pt x="0" y="0"/>
                </a:moveTo>
                <a:lnTo>
                  <a:pt x="9588500" y="0"/>
                </a:lnTo>
                <a:lnTo>
                  <a:pt x="9588500" y="6057900"/>
                </a:lnTo>
                <a:lnTo>
                  <a:pt x="0" y="6057900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A1F346-B42C-4FF4-8C8C-87F844050CB5}"/>
              </a:ext>
            </a:extLst>
          </p:cNvPr>
          <p:cNvSpPr txBox="1"/>
          <p:nvPr/>
        </p:nvSpPr>
        <p:spPr>
          <a:xfrm>
            <a:off x="547329" y="203415"/>
            <a:ext cx="43220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스케치 및 프로토타입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1F4F640-AD61-4826-8327-CAFA6FD3CE8E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래픽 6">
            <a:extLst>
              <a:ext uri="{FF2B5EF4-FFF2-40B4-BE49-F238E27FC236}">
                <a16:creationId xmlns:a16="http://schemas.microsoft.com/office/drawing/2014/main" id="{58666297-B671-447F-8D40-1A4307494B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08094" y="1189720"/>
            <a:ext cx="1900873" cy="527217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812910D-7BBF-4E5D-B2E7-5B340DB204CC}"/>
              </a:ext>
            </a:extLst>
          </p:cNvPr>
          <p:cNvSpPr/>
          <p:nvPr/>
        </p:nvSpPr>
        <p:spPr>
          <a:xfrm>
            <a:off x="4790172" y="41263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메인 페이지</a:t>
            </a:r>
            <a:endParaRPr lang="en-US" altLang="ko-KR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6C331B7-02DC-43C4-B9DB-591AAF92B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22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61783"/>
          <a:stretch/>
        </p:blipFill>
        <p:spPr>
          <a:xfrm>
            <a:off x="547329" y="1173019"/>
            <a:ext cx="5194637" cy="550487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945FD5-FDAF-49DC-9A66-34C2EA383363}"/>
              </a:ext>
            </a:extLst>
          </p:cNvPr>
          <p:cNvSpPr txBox="1"/>
          <p:nvPr/>
        </p:nvSpPr>
        <p:spPr>
          <a:xfrm>
            <a:off x="547329" y="203415"/>
            <a:ext cx="14782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디자인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FB2B9349-12C6-446A-9901-2D4CE0FCDA4E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B86FCB4-FACD-4524-9692-5D9EEA9591C6}"/>
              </a:ext>
            </a:extLst>
          </p:cNvPr>
          <p:cNvGrpSpPr/>
          <p:nvPr/>
        </p:nvGrpSpPr>
        <p:grpSpPr>
          <a:xfrm>
            <a:off x="5293193" y="2502332"/>
            <a:ext cx="775098" cy="407123"/>
            <a:chOff x="5446402" y="2272145"/>
            <a:chExt cx="775098" cy="407123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F19E6E0-6739-43A1-843B-34185B695D6E}"/>
                </a:ext>
              </a:extLst>
            </p:cNvPr>
            <p:cNvSpPr/>
            <p:nvPr/>
          </p:nvSpPr>
          <p:spPr>
            <a:xfrm>
              <a:off x="5446402" y="2272145"/>
              <a:ext cx="199399" cy="199399"/>
            </a:xfrm>
            <a:prstGeom prst="ellipse">
              <a:avLst/>
            </a:prstGeom>
            <a:solidFill>
              <a:srgbClr val="2F559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C6FE111C-53CC-4223-8D66-4FBB0880702C}"/>
                </a:ext>
              </a:extLst>
            </p:cNvPr>
            <p:cNvCxnSpPr>
              <a:cxnSpLocks/>
            </p:cNvCxnSpPr>
            <p:nvPr/>
          </p:nvCxnSpPr>
          <p:spPr>
            <a:xfrm>
              <a:off x="5573811" y="2390316"/>
              <a:ext cx="647689" cy="288952"/>
            </a:xfrm>
            <a:prstGeom prst="straightConnector1">
              <a:avLst/>
            </a:prstGeom>
            <a:ln>
              <a:solidFill>
                <a:srgbClr val="2F559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2FECF0E-3781-43BF-BD17-C268B184E1D5}"/>
              </a:ext>
            </a:extLst>
          </p:cNvPr>
          <p:cNvSpPr txBox="1"/>
          <p:nvPr/>
        </p:nvSpPr>
        <p:spPr>
          <a:xfrm>
            <a:off x="6957677" y="2701731"/>
            <a:ext cx="40142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가을 분위기를 물씬 풍기는 낙엽 이펙트</a:t>
            </a:r>
            <a:r>
              <a:rPr lang="en-US" altLang="ko-KR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,</a:t>
            </a:r>
          </a:p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마우스의 움직임에 따라 함께 움직인다</a:t>
            </a:r>
            <a:r>
              <a:rPr lang="en-US" altLang="ko-KR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.</a:t>
            </a:r>
            <a:endParaRPr lang="ko-KR" altLang="en-US" sz="20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7715C8E-E8D1-45BE-9355-C1672971291B}"/>
              </a:ext>
            </a:extLst>
          </p:cNvPr>
          <p:cNvSpPr/>
          <p:nvPr/>
        </p:nvSpPr>
        <p:spPr>
          <a:xfrm>
            <a:off x="2025619" y="40652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메인 페이지</a:t>
            </a:r>
            <a:endParaRPr lang="en-US" altLang="ko-KR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3FE292C-754E-47BA-8541-0C6B6742A469}"/>
              </a:ext>
            </a:extLst>
          </p:cNvPr>
          <p:cNvGrpSpPr/>
          <p:nvPr/>
        </p:nvGrpSpPr>
        <p:grpSpPr>
          <a:xfrm>
            <a:off x="3215821" y="1716062"/>
            <a:ext cx="3649438" cy="199399"/>
            <a:chOff x="5446402" y="2272145"/>
            <a:chExt cx="3649438" cy="199399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EF929BF-74C0-4CA5-851B-E152946A9031}"/>
                </a:ext>
              </a:extLst>
            </p:cNvPr>
            <p:cNvSpPr/>
            <p:nvPr/>
          </p:nvSpPr>
          <p:spPr>
            <a:xfrm>
              <a:off x="5446402" y="2272145"/>
              <a:ext cx="199399" cy="199399"/>
            </a:xfrm>
            <a:prstGeom prst="ellipse">
              <a:avLst/>
            </a:prstGeom>
            <a:solidFill>
              <a:srgbClr val="2F559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6A1DB74C-8C28-47FD-A272-631DB4D23B96}"/>
                </a:ext>
              </a:extLst>
            </p:cNvPr>
            <p:cNvCxnSpPr>
              <a:cxnSpLocks/>
            </p:cNvCxnSpPr>
            <p:nvPr/>
          </p:nvCxnSpPr>
          <p:spPr>
            <a:xfrm>
              <a:off x="5573811" y="2362608"/>
              <a:ext cx="3522029" cy="0"/>
            </a:xfrm>
            <a:prstGeom prst="straightConnector1">
              <a:avLst/>
            </a:prstGeom>
            <a:ln>
              <a:solidFill>
                <a:srgbClr val="2F559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7580130-058D-47B4-9931-C56613EE77E3}"/>
              </a:ext>
            </a:extLst>
          </p:cNvPr>
          <p:cNvSpPr txBox="1"/>
          <p:nvPr/>
        </p:nvSpPr>
        <p:spPr>
          <a:xfrm>
            <a:off x="6957677" y="1561518"/>
            <a:ext cx="40927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스크롤이 내려가도 따라 내려오기 때문에</a:t>
            </a:r>
            <a:endParaRPr lang="en-US" altLang="ko-KR" sz="20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화면 중간에서도 메뉴바를 볼 수 있다</a:t>
            </a:r>
            <a:r>
              <a:rPr lang="en-US" altLang="ko-KR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.</a:t>
            </a:r>
            <a:endParaRPr lang="ko-KR" altLang="en-US" sz="20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5BC048C-2223-410F-A2D4-A57A34581731}"/>
              </a:ext>
            </a:extLst>
          </p:cNvPr>
          <p:cNvGrpSpPr/>
          <p:nvPr/>
        </p:nvGrpSpPr>
        <p:grpSpPr>
          <a:xfrm rot="20315313">
            <a:off x="4150756" y="5769268"/>
            <a:ext cx="1923315" cy="551769"/>
            <a:chOff x="5446402" y="2150367"/>
            <a:chExt cx="1923315" cy="551769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8175F7F-B579-4E0C-9C65-F84E8A2986E3}"/>
                </a:ext>
              </a:extLst>
            </p:cNvPr>
            <p:cNvSpPr/>
            <p:nvPr/>
          </p:nvSpPr>
          <p:spPr>
            <a:xfrm>
              <a:off x="5446402" y="2272145"/>
              <a:ext cx="199399" cy="199399"/>
            </a:xfrm>
            <a:prstGeom prst="ellipse">
              <a:avLst/>
            </a:prstGeom>
            <a:solidFill>
              <a:srgbClr val="2F559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291343D4-D2A7-43FD-A9E7-5A611B559121}"/>
                </a:ext>
              </a:extLst>
            </p:cNvPr>
            <p:cNvCxnSpPr>
              <a:cxnSpLocks/>
            </p:cNvCxnSpPr>
            <p:nvPr/>
          </p:nvCxnSpPr>
          <p:spPr>
            <a:xfrm rot="1284687" flipV="1">
              <a:off x="5613936" y="2150367"/>
              <a:ext cx="1755781" cy="551769"/>
            </a:xfrm>
            <a:prstGeom prst="straightConnector1">
              <a:avLst/>
            </a:prstGeom>
            <a:ln>
              <a:solidFill>
                <a:srgbClr val="2F559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A2475801-0DBB-4188-A851-B8EC9E29189E}"/>
              </a:ext>
            </a:extLst>
          </p:cNvPr>
          <p:cNvSpPr txBox="1"/>
          <p:nvPr/>
        </p:nvSpPr>
        <p:spPr>
          <a:xfrm>
            <a:off x="6957677" y="5617643"/>
            <a:ext cx="4307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책장의 받침대를 연상시키는 감성적 디자인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36C79777-502C-4155-B408-892A4A4D19E5}"/>
              </a:ext>
            </a:extLst>
          </p:cNvPr>
          <p:cNvGrpSpPr/>
          <p:nvPr/>
        </p:nvGrpSpPr>
        <p:grpSpPr>
          <a:xfrm>
            <a:off x="2847187" y="4403840"/>
            <a:ext cx="4018072" cy="199399"/>
            <a:chOff x="5446402" y="2272145"/>
            <a:chExt cx="4018072" cy="199399"/>
          </a:xfrm>
        </p:grpSpPr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4FF84833-3103-4170-A7BD-462F8989DFC6}"/>
                </a:ext>
              </a:extLst>
            </p:cNvPr>
            <p:cNvCxnSpPr>
              <a:cxnSpLocks/>
            </p:cNvCxnSpPr>
            <p:nvPr/>
          </p:nvCxnSpPr>
          <p:spPr>
            <a:xfrm>
              <a:off x="5573811" y="2362608"/>
              <a:ext cx="38906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9EB7EE5-7C24-40F3-AD77-0CE4CBFEA60F}"/>
                </a:ext>
              </a:extLst>
            </p:cNvPr>
            <p:cNvSpPr/>
            <p:nvPr/>
          </p:nvSpPr>
          <p:spPr>
            <a:xfrm>
              <a:off x="5446402" y="2272145"/>
              <a:ext cx="199399" cy="199399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ED7D31"/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EB5F133-ABF7-4753-B7AF-956ADF123797}"/>
              </a:ext>
            </a:extLst>
          </p:cNvPr>
          <p:cNvSpPr txBox="1"/>
          <p:nvPr/>
        </p:nvSpPr>
        <p:spPr>
          <a:xfrm>
            <a:off x="6957677" y="4292153"/>
            <a:ext cx="3942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상세하게 검색할 수 있도록 만든 </a:t>
            </a:r>
            <a:r>
              <a:rPr lang="ko-KR" altLang="en-US" sz="2000" kern="1500" dirty="0" err="1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검색창</a:t>
            </a:r>
            <a:endParaRPr lang="ko-KR" altLang="en-US" sz="20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18665B42-A932-4756-9CDB-2E7FFEE3A943}"/>
              </a:ext>
            </a:extLst>
          </p:cNvPr>
          <p:cNvCxnSpPr>
            <a:cxnSpLocks/>
          </p:cNvCxnSpPr>
          <p:nvPr/>
        </p:nvCxnSpPr>
        <p:spPr>
          <a:xfrm>
            <a:off x="6068291" y="2909455"/>
            <a:ext cx="796968" cy="0"/>
          </a:xfrm>
          <a:prstGeom prst="straightConnector1">
            <a:avLst/>
          </a:prstGeom>
          <a:ln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665E409-7C33-4113-B595-144F4B963F87}"/>
              </a:ext>
            </a:extLst>
          </p:cNvPr>
          <p:cNvCxnSpPr>
            <a:cxnSpLocks/>
          </p:cNvCxnSpPr>
          <p:nvPr/>
        </p:nvCxnSpPr>
        <p:spPr>
          <a:xfrm>
            <a:off x="6068291" y="5731196"/>
            <a:ext cx="796968" cy="0"/>
          </a:xfrm>
          <a:prstGeom prst="straightConnector1">
            <a:avLst/>
          </a:prstGeom>
          <a:ln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슬라이드 번호 개체 틀 35">
            <a:extLst>
              <a:ext uri="{FF2B5EF4-FFF2-40B4-BE49-F238E27FC236}">
                <a16:creationId xmlns:a16="http://schemas.microsoft.com/office/drawing/2014/main" id="{9A981C45-AB15-42AF-9861-920A7FD78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 smtClean="0"/>
              <a:pPr lvl="0">
                <a:defRPr lang="ko-KR" altLang="en-US"/>
              </a:pPr>
              <a:t>11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51026" b="15053"/>
          <a:stretch/>
        </p:blipFill>
        <p:spPr>
          <a:xfrm>
            <a:off x="547329" y="1403923"/>
            <a:ext cx="5194637" cy="488603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945FD5-FDAF-49DC-9A66-34C2EA383363}"/>
              </a:ext>
            </a:extLst>
          </p:cNvPr>
          <p:cNvSpPr txBox="1"/>
          <p:nvPr/>
        </p:nvSpPr>
        <p:spPr>
          <a:xfrm>
            <a:off x="547329" y="203415"/>
            <a:ext cx="14782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디자인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FB2B9349-12C6-446A-9901-2D4CE0FCDA4E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B86FCB4-FACD-4524-9692-5D9EEA9591C6}"/>
              </a:ext>
            </a:extLst>
          </p:cNvPr>
          <p:cNvGrpSpPr/>
          <p:nvPr/>
        </p:nvGrpSpPr>
        <p:grpSpPr>
          <a:xfrm rot="17224874">
            <a:off x="5329961" y="3611614"/>
            <a:ext cx="710933" cy="600304"/>
            <a:chOff x="5446402" y="2272145"/>
            <a:chExt cx="700064" cy="591126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F19E6E0-6739-43A1-843B-34185B695D6E}"/>
                </a:ext>
              </a:extLst>
            </p:cNvPr>
            <p:cNvSpPr/>
            <p:nvPr/>
          </p:nvSpPr>
          <p:spPr>
            <a:xfrm>
              <a:off x="5446402" y="2272145"/>
              <a:ext cx="199399" cy="199399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rgbClr val="ED7D31"/>
                </a:solidFill>
              </a:endParaRP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C6FE111C-53CC-4223-8D66-4FBB0880702C}"/>
                </a:ext>
              </a:extLst>
            </p:cNvPr>
            <p:cNvCxnSpPr>
              <a:cxnSpLocks/>
            </p:cNvCxnSpPr>
            <p:nvPr/>
          </p:nvCxnSpPr>
          <p:spPr>
            <a:xfrm>
              <a:off x="5573811" y="2390316"/>
              <a:ext cx="572655" cy="472955"/>
            </a:xfrm>
            <a:prstGeom prst="straightConnector1">
              <a:avLst/>
            </a:prstGeom>
            <a:ln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2FECF0E-3781-43BF-BD17-C268B184E1D5}"/>
              </a:ext>
            </a:extLst>
          </p:cNvPr>
          <p:cNvSpPr txBox="1"/>
          <p:nvPr/>
        </p:nvSpPr>
        <p:spPr>
          <a:xfrm>
            <a:off x="6957677" y="3431834"/>
            <a:ext cx="46586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배경 이미지를 고정시켜 스크롤 효과를 주었다</a:t>
            </a:r>
            <a:r>
              <a:rPr lang="en-US" altLang="ko-KR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.</a:t>
            </a:r>
            <a:endParaRPr lang="ko-KR" altLang="en-US" sz="20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7715C8E-E8D1-45BE-9355-C1672971291B}"/>
              </a:ext>
            </a:extLst>
          </p:cNvPr>
          <p:cNvSpPr/>
          <p:nvPr/>
        </p:nvSpPr>
        <p:spPr>
          <a:xfrm>
            <a:off x="2025619" y="40652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메인 페이지</a:t>
            </a:r>
            <a:endParaRPr lang="en-US" altLang="ko-KR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3FE292C-754E-47BA-8541-0C6B6742A469}"/>
              </a:ext>
            </a:extLst>
          </p:cNvPr>
          <p:cNvGrpSpPr/>
          <p:nvPr/>
        </p:nvGrpSpPr>
        <p:grpSpPr>
          <a:xfrm>
            <a:off x="4180478" y="1893453"/>
            <a:ext cx="2684781" cy="199399"/>
            <a:chOff x="5446402" y="2272145"/>
            <a:chExt cx="2684781" cy="199399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EF929BF-74C0-4CA5-851B-E152946A9031}"/>
                </a:ext>
              </a:extLst>
            </p:cNvPr>
            <p:cNvSpPr/>
            <p:nvPr/>
          </p:nvSpPr>
          <p:spPr>
            <a:xfrm>
              <a:off x="5446402" y="2272145"/>
              <a:ext cx="199399" cy="199399"/>
            </a:xfrm>
            <a:prstGeom prst="ellipse">
              <a:avLst/>
            </a:prstGeom>
            <a:solidFill>
              <a:srgbClr val="2F559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6A1DB74C-8C28-47FD-A272-631DB4D23B96}"/>
                </a:ext>
              </a:extLst>
            </p:cNvPr>
            <p:cNvCxnSpPr>
              <a:cxnSpLocks/>
            </p:cNvCxnSpPr>
            <p:nvPr/>
          </p:nvCxnSpPr>
          <p:spPr>
            <a:xfrm>
              <a:off x="5573811" y="2362608"/>
              <a:ext cx="2557372" cy="0"/>
            </a:xfrm>
            <a:prstGeom prst="straightConnector1">
              <a:avLst/>
            </a:prstGeom>
            <a:ln>
              <a:solidFill>
                <a:srgbClr val="2F559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7580130-058D-47B4-9931-C56613EE77E3}"/>
              </a:ext>
            </a:extLst>
          </p:cNvPr>
          <p:cNvSpPr txBox="1"/>
          <p:nvPr/>
        </p:nvSpPr>
        <p:spPr>
          <a:xfrm>
            <a:off x="6957677" y="1717798"/>
            <a:ext cx="40927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공지사항 및 안내사항을 아이콘화 시켜서</a:t>
            </a:r>
            <a:endParaRPr lang="en-US" altLang="ko-KR" sz="20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보기 편하게 만들었다</a:t>
            </a:r>
            <a:r>
              <a:rPr lang="en-US" altLang="ko-KR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.</a:t>
            </a:r>
            <a:endParaRPr lang="ko-KR" altLang="en-US" sz="20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3BB4DCA-725F-4FDC-B078-20B3E2300828}"/>
              </a:ext>
            </a:extLst>
          </p:cNvPr>
          <p:cNvGrpSpPr/>
          <p:nvPr/>
        </p:nvGrpSpPr>
        <p:grpSpPr>
          <a:xfrm rot="20424390">
            <a:off x="4711706" y="5008296"/>
            <a:ext cx="1356711" cy="495680"/>
            <a:chOff x="5446402" y="2093449"/>
            <a:chExt cx="1441674" cy="495680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0BCE6988-C8D6-4259-9ACE-ED9EF89F7B16}"/>
                </a:ext>
              </a:extLst>
            </p:cNvPr>
            <p:cNvSpPr/>
            <p:nvPr/>
          </p:nvSpPr>
          <p:spPr>
            <a:xfrm>
              <a:off x="5446402" y="2272145"/>
              <a:ext cx="199399" cy="199399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rgbClr val="ED7D31"/>
                </a:solidFill>
              </a:endParaRPr>
            </a:p>
          </p:txBody>
        </p: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837EF104-2269-4642-A4AB-8A9D257161BD}"/>
                </a:ext>
              </a:extLst>
            </p:cNvPr>
            <p:cNvCxnSpPr>
              <a:cxnSpLocks/>
            </p:cNvCxnSpPr>
            <p:nvPr/>
          </p:nvCxnSpPr>
          <p:spPr>
            <a:xfrm rot="1175610" flipV="1">
              <a:off x="5620335" y="2093449"/>
              <a:ext cx="1267741" cy="495680"/>
            </a:xfrm>
            <a:prstGeom prst="straightConnector1">
              <a:avLst/>
            </a:prstGeom>
            <a:ln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755AFC11-580D-44DF-A79A-EC38F990BD77}"/>
              </a:ext>
            </a:extLst>
          </p:cNvPr>
          <p:cNvSpPr txBox="1"/>
          <p:nvPr/>
        </p:nvSpPr>
        <p:spPr>
          <a:xfrm>
            <a:off x="6957677" y="4753092"/>
            <a:ext cx="4371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지도로 도식화 하여 오프라인 매장의 위치를</a:t>
            </a:r>
            <a:endParaRPr lang="en-US" altLang="ko-KR" sz="20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쉽게 파악할 수 있는 디자인</a:t>
            </a:r>
            <a:endParaRPr lang="en-US" altLang="ko-KR" sz="20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10108E60-93F9-4D05-BB29-F909ACE546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236" b="29723"/>
          <a:stretch/>
        </p:blipFill>
        <p:spPr>
          <a:xfrm>
            <a:off x="-5435932" y="1099034"/>
            <a:ext cx="5194637" cy="550491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A0CE85EE-A5B5-4D6F-A9A1-BB4D043B0A5C}"/>
              </a:ext>
            </a:extLst>
          </p:cNvPr>
          <p:cNvCxnSpPr>
            <a:cxnSpLocks/>
          </p:cNvCxnSpPr>
          <p:nvPr/>
        </p:nvCxnSpPr>
        <p:spPr>
          <a:xfrm flipV="1">
            <a:off x="6063680" y="3648030"/>
            <a:ext cx="801579" cy="11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5A4EF95-71BD-4575-805A-759FD301BADD}"/>
              </a:ext>
            </a:extLst>
          </p:cNvPr>
          <p:cNvCxnSpPr>
            <a:cxnSpLocks/>
          </p:cNvCxnSpPr>
          <p:nvPr/>
        </p:nvCxnSpPr>
        <p:spPr>
          <a:xfrm flipV="1">
            <a:off x="6063679" y="4969529"/>
            <a:ext cx="801579" cy="11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3D7C8BA5-BCDC-460E-A756-1703F8814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 smtClean="0"/>
              <a:pPr lvl="0">
                <a:defRPr lang="ko-KR" altLang="en-US"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129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388216-A38E-43B9-9CD7-2FD50F9D860C}"/>
              </a:ext>
            </a:extLst>
          </p:cNvPr>
          <p:cNvSpPr txBox="1"/>
          <p:nvPr/>
        </p:nvSpPr>
        <p:spPr>
          <a:xfrm>
            <a:off x="547329" y="203415"/>
            <a:ext cx="14782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디자인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91285A2-4C17-4E38-949B-496E765831D5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47FC79E4-3D79-42B1-BB63-A2AB174FAD14}"/>
              </a:ext>
            </a:extLst>
          </p:cNvPr>
          <p:cNvSpPr/>
          <p:nvPr/>
        </p:nvSpPr>
        <p:spPr>
          <a:xfrm>
            <a:off x="2025619" y="40652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서브 페이지</a:t>
            </a:r>
            <a:r>
              <a:rPr lang="en-US" altLang="ko-KR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_ </a:t>
            </a:r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국내도서</a:t>
            </a:r>
            <a:endParaRPr lang="en-US" altLang="ko-KR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09FAF47-341E-40F2-93D1-BE9D792FD7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236" b="29723"/>
          <a:stretch/>
        </p:blipFill>
        <p:spPr>
          <a:xfrm>
            <a:off x="547329" y="1099034"/>
            <a:ext cx="5194637" cy="550491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A8C4E011-0DC2-47B3-A30E-11AA16745C3F}"/>
              </a:ext>
            </a:extLst>
          </p:cNvPr>
          <p:cNvGrpSpPr/>
          <p:nvPr/>
        </p:nvGrpSpPr>
        <p:grpSpPr>
          <a:xfrm rot="19315408">
            <a:off x="4422083" y="2540557"/>
            <a:ext cx="1915523" cy="199399"/>
            <a:chOff x="5446402" y="2272145"/>
            <a:chExt cx="1915523" cy="199399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8A404953-A233-41CB-895B-347F8996253E}"/>
                </a:ext>
              </a:extLst>
            </p:cNvPr>
            <p:cNvSpPr/>
            <p:nvPr/>
          </p:nvSpPr>
          <p:spPr>
            <a:xfrm>
              <a:off x="5446402" y="2272145"/>
              <a:ext cx="199399" cy="199399"/>
            </a:xfrm>
            <a:prstGeom prst="ellipse">
              <a:avLst/>
            </a:prstGeom>
            <a:solidFill>
              <a:srgbClr val="2F559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0ECB00C4-EC3D-403C-AF99-E8BBC6E8D298}"/>
                </a:ext>
              </a:extLst>
            </p:cNvPr>
            <p:cNvCxnSpPr>
              <a:cxnSpLocks/>
            </p:cNvCxnSpPr>
            <p:nvPr/>
          </p:nvCxnSpPr>
          <p:spPr>
            <a:xfrm>
              <a:off x="5573811" y="2362608"/>
              <a:ext cx="1788113" cy="0"/>
            </a:xfrm>
            <a:prstGeom prst="straightConnector1">
              <a:avLst/>
            </a:prstGeom>
            <a:ln>
              <a:solidFill>
                <a:srgbClr val="2F559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4622BA6-4522-4BEE-96F3-C956BB8A8282}"/>
              </a:ext>
            </a:extLst>
          </p:cNvPr>
          <p:cNvSpPr txBox="1"/>
          <p:nvPr/>
        </p:nvSpPr>
        <p:spPr>
          <a:xfrm>
            <a:off x="6957678" y="1876292"/>
            <a:ext cx="3456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컨텐츠 사이의 간격을 띄워 전보다 </a:t>
            </a:r>
            <a:r>
              <a:rPr lang="ko-KR" altLang="en-US" sz="2000" kern="1500" dirty="0" err="1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여유러운</a:t>
            </a:r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디자인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11460AE-42AB-4CA6-8970-45BE12B27714}"/>
              </a:ext>
            </a:extLst>
          </p:cNvPr>
          <p:cNvGrpSpPr/>
          <p:nvPr/>
        </p:nvGrpSpPr>
        <p:grpSpPr>
          <a:xfrm rot="19315408">
            <a:off x="4466534" y="4774813"/>
            <a:ext cx="1915522" cy="199399"/>
            <a:chOff x="5446402" y="2272145"/>
            <a:chExt cx="1915522" cy="199399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F2186C2-5D0C-44E9-9C72-7FA5EEAB1CED}"/>
                </a:ext>
              </a:extLst>
            </p:cNvPr>
            <p:cNvSpPr/>
            <p:nvPr/>
          </p:nvSpPr>
          <p:spPr>
            <a:xfrm>
              <a:off x="5446402" y="2272145"/>
              <a:ext cx="199399" cy="199399"/>
            </a:xfrm>
            <a:prstGeom prst="ellipse">
              <a:avLst/>
            </a:prstGeom>
            <a:solidFill>
              <a:srgbClr val="2F5597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331B9FC3-CEF0-4320-B052-8FABAC6FBE4D}"/>
                </a:ext>
              </a:extLst>
            </p:cNvPr>
            <p:cNvCxnSpPr>
              <a:cxnSpLocks/>
            </p:cNvCxnSpPr>
            <p:nvPr/>
          </p:nvCxnSpPr>
          <p:spPr>
            <a:xfrm>
              <a:off x="5573811" y="2362608"/>
              <a:ext cx="1788113" cy="0"/>
            </a:xfrm>
            <a:prstGeom prst="straightConnector1">
              <a:avLst/>
            </a:prstGeom>
            <a:ln>
              <a:solidFill>
                <a:srgbClr val="2F559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50589BE-DD71-4C5E-A055-A54763F8EF8D}"/>
              </a:ext>
            </a:extLst>
          </p:cNvPr>
          <p:cNvSpPr txBox="1"/>
          <p:nvPr/>
        </p:nvSpPr>
        <p:spPr>
          <a:xfrm>
            <a:off x="6957678" y="4105396"/>
            <a:ext cx="43231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책 소개가 눈에 들어오게 하기 위해 한번에 보여지는</a:t>
            </a:r>
            <a:r>
              <a:rPr lang="en-US" altLang="ko-KR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</a:t>
            </a:r>
            <a:r>
              <a:rPr lang="ko-KR" altLang="en-US" sz="2000" kern="1500" dirty="0" err="1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소개글의</a:t>
            </a:r>
            <a:r>
              <a:rPr lang="ko-KR" altLang="en-US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수를 하나로 줄이고 버튼을 아래쪽에 달았다</a:t>
            </a:r>
            <a:r>
              <a:rPr lang="en-US" altLang="ko-KR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.</a:t>
            </a:r>
            <a:endParaRPr lang="ko-KR" altLang="en-US" sz="20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9C6AB4B1-6602-4186-9CBB-460992C6CF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776" b="24746"/>
          <a:stretch/>
        </p:blipFill>
        <p:spPr>
          <a:xfrm>
            <a:off x="-5359405" y="1228436"/>
            <a:ext cx="5239642" cy="524594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21090A0-EDAD-47FF-B6EE-17C4D28D6B47}"/>
              </a:ext>
            </a:extLst>
          </p:cNvPr>
          <p:cNvCxnSpPr>
            <a:cxnSpLocks/>
          </p:cNvCxnSpPr>
          <p:nvPr/>
        </p:nvCxnSpPr>
        <p:spPr>
          <a:xfrm>
            <a:off x="6118462" y="2042321"/>
            <a:ext cx="753976" cy="0"/>
          </a:xfrm>
          <a:prstGeom prst="straightConnector1">
            <a:avLst/>
          </a:prstGeom>
          <a:ln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D32A63C2-1654-426A-B47E-15A730BE89DE}"/>
              </a:ext>
            </a:extLst>
          </p:cNvPr>
          <p:cNvCxnSpPr>
            <a:cxnSpLocks/>
          </p:cNvCxnSpPr>
          <p:nvPr/>
        </p:nvCxnSpPr>
        <p:spPr>
          <a:xfrm>
            <a:off x="6162912" y="4276577"/>
            <a:ext cx="709526" cy="0"/>
          </a:xfrm>
          <a:prstGeom prst="straightConnector1">
            <a:avLst/>
          </a:prstGeom>
          <a:ln>
            <a:solidFill>
              <a:srgbClr val="2F559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슬라이드 번호 개체 틀 27">
            <a:extLst>
              <a:ext uri="{FF2B5EF4-FFF2-40B4-BE49-F238E27FC236}">
                <a16:creationId xmlns:a16="http://schemas.microsoft.com/office/drawing/2014/main" id="{EDA9B09C-B248-4917-98F9-B54FF32F9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 smtClean="0"/>
              <a:pPr lvl="0">
                <a:defRPr lang="ko-KR" altLang="en-US"/>
              </a:pPr>
              <a:t>13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82090"/>
          <a:stretch>
            <a:fillRect/>
          </a:stretch>
        </p:blipFill>
        <p:spPr>
          <a:xfrm>
            <a:off x="2841076" y="1350765"/>
            <a:ext cx="6509848" cy="323283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5" name="왼쪽 중괄호 4"/>
          <p:cNvSpPr/>
          <p:nvPr/>
        </p:nvSpPr>
        <p:spPr>
          <a:xfrm>
            <a:off x="2442481" y="1375146"/>
            <a:ext cx="217714" cy="707571"/>
          </a:xfrm>
          <a:prstGeom prst="leftBrace">
            <a:avLst>
              <a:gd name="adj1" fmla="val 833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6" name="왼쪽 중괄호 5"/>
          <p:cNvSpPr/>
          <p:nvPr/>
        </p:nvSpPr>
        <p:spPr>
          <a:xfrm>
            <a:off x="2415267" y="2259610"/>
            <a:ext cx="244928" cy="1768928"/>
          </a:xfrm>
          <a:prstGeom prst="leftBrace">
            <a:avLst>
              <a:gd name="adj1" fmla="val 833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FC1E93-C57D-4044-A7B4-BCD9CEFBE426}"/>
              </a:ext>
            </a:extLst>
          </p:cNvPr>
          <p:cNvSpPr txBox="1"/>
          <p:nvPr/>
        </p:nvSpPr>
        <p:spPr>
          <a:xfrm>
            <a:off x="547329" y="203415"/>
            <a:ext cx="1047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코딩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C66B624-6BF7-4B2E-AB5F-FCE28D66EA98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719F63F-CEF9-462D-B9A7-BB0421025A0C}"/>
              </a:ext>
            </a:extLst>
          </p:cNvPr>
          <p:cNvSpPr txBox="1"/>
          <p:nvPr/>
        </p:nvSpPr>
        <p:spPr>
          <a:xfrm>
            <a:off x="784914" y="1528876"/>
            <a:ext cx="11631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#header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E3006C-EFD1-46EE-B1BE-800D804CAC3A}"/>
              </a:ext>
            </a:extLst>
          </p:cNvPr>
          <p:cNvSpPr txBox="1"/>
          <p:nvPr/>
        </p:nvSpPr>
        <p:spPr>
          <a:xfrm>
            <a:off x="784914" y="2944019"/>
            <a:ext cx="1621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#</a:t>
            </a:r>
            <a:r>
              <a:rPr lang="en-US" altLang="ko-KR" sz="2000" kern="1500" dirty="0" err="1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addBanner</a:t>
            </a:r>
            <a:endParaRPr lang="en-US" altLang="ko-KR" sz="20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AA6380-C8E3-47E7-B642-CCE2BC6E7C84}"/>
              </a:ext>
            </a:extLst>
          </p:cNvPr>
          <p:cNvSpPr txBox="1"/>
          <p:nvPr/>
        </p:nvSpPr>
        <p:spPr>
          <a:xfrm>
            <a:off x="258907" y="3528165"/>
            <a:ext cx="21563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adBanner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혹은 </a:t>
            </a:r>
            <a:r>
              <a:rPr lang="en-US" altLang="ko-KR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adBox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로</a:t>
            </a: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pPr algn="r"/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네이밍 할 경우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일부 브라우저에서</a:t>
            </a: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pPr algn="r"/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노출되지 않는 경우가 있어</a:t>
            </a:r>
            <a:endParaRPr lang="en-US" altLang="ko-KR" sz="1200" dirty="0">
              <a:solidFill>
                <a:schemeClr val="accent1">
                  <a:lumMod val="60000"/>
                  <a:lumOff val="40000"/>
                </a:schemeClr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pPr algn="r"/>
            <a:r>
              <a:rPr lang="en-US" altLang="ko-KR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addBanner</a:t>
            </a:r>
            <a:r>
              <a: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라고 네이밍 했다</a:t>
            </a:r>
            <a:r>
              <a:rPr lang="en-US" altLang="ko-KR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A05335A-7640-4EAF-B1FF-2C3E7BA360AD}"/>
              </a:ext>
            </a:extLst>
          </p:cNvPr>
          <p:cNvSpPr/>
          <p:nvPr/>
        </p:nvSpPr>
        <p:spPr>
          <a:xfrm>
            <a:off x="1599468" y="38419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헤더</a:t>
            </a:r>
            <a:r>
              <a:rPr lang="en-US" altLang="ko-KR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, </a:t>
            </a:r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배너</a:t>
            </a:r>
            <a:endParaRPr lang="en-US" altLang="ko-KR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88FFEBC-B0F5-46CD-AC91-C1D457A5B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7077" y="3943663"/>
            <a:ext cx="5991225" cy="1714500"/>
          </a:xfrm>
          <a:prstGeom prst="rect">
            <a:avLst/>
          </a:prstGeom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2D356247-3097-41E2-943F-774E3663084D}"/>
              </a:ext>
            </a:extLst>
          </p:cNvPr>
          <p:cNvSpPr/>
          <p:nvPr/>
        </p:nvSpPr>
        <p:spPr>
          <a:xfrm>
            <a:off x="9568938" y="5555383"/>
            <a:ext cx="1182575" cy="488949"/>
          </a:xfrm>
          <a:prstGeom prst="roundRect">
            <a:avLst/>
          </a:pr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html</a:t>
            </a:r>
            <a:endParaRPr lang="ko-KR" altLang="en-US" dirty="0">
              <a:solidFill>
                <a:schemeClr val="bg1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265F03-C47D-4B8F-A1A3-5B28C805B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 smtClean="0"/>
              <a:pPr lvl="0">
                <a:defRPr lang="ko-KR" altLang="en-US"/>
              </a:pPr>
              <a:t>14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82090"/>
          <a:stretch>
            <a:fillRect/>
          </a:stretch>
        </p:blipFill>
        <p:spPr>
          <a:xfrm>
            <a:off x="547329" y="1378474"/>
            <a:ext cx="6509848" cy="323283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FC1E93-C57D-4044-A7B4-BCD9CEFBE426}"/>
              </a:ext>
            </a:extLst>
          </p:cNvPr>
          <p:cNvSpPr txBox="1"/>
          <p:nvPr/>
        </p:nvSpPr>
        <p:spPr>
          <a:xfrm>
            <a:off x="547329" y="203415"/>
            <a:ext cx="1047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코딩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C66B624-6BF7-4B2E-AB5F-FCE28D66EA98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45C7A59E-FE17-4A87-A824-53963CA10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545" y="1663554"/>
            <a:ext cx="5400675" cy="4219575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010B0B35-C59E-4FDA-AEB5-4436F48520F3}"/>
              </a:ext>
            </a:extLst>
          </p:cNvPr>
          <p:cNvGrpSpPr/>
          <p:nvPr/>
        </p:nvGrpSpPr>
        <p:grpSpPr>
          <a:xfrm>
            <a:off x="4380424" y="1974680"/>
            <a:ext cx="2214340" cy="199399"/>
            <a:chOff x="5446402" y="2272145"/>
            <a:chExt cx="2214340" cy="199399"/>
          </a:xfrm>
        </p:grpSpPr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1C8247D5-2B57-4F2F-B60C-9F4061D873AD}"/>
                </a:ext>
              </a:extLst>
            </p:cNvPr>
            <p:cNvCxnSpPr>
              <a:cxnSpLocks/>
            </p:cNvCxnSpPr>
            <p:nvPr/>
          </p:nvCxnSpPr>
          <p:spPr>
            <a:xfrm>
              <a:off x="5573811" y="2362608"/>
              <a:ext cx="208693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3640255-06EB-4BAB-87CD-D412E8E3D5BB}"/>
                </a:ext>
              </a:extLst>
            </p:cNvPr>
            <p:cNvSpPr/>
            <p:nvPr/>
          </p:nvSpPr>
          <p:spPr>
            <a:xfrm>
              <a:off x="5446402" y="2272145"/>
              <a:ext cx="199399" cy="199399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ED7D31"/>
                </a:solidFill>
              </a:endParaRP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CD94F40-8AF2-4AC4-9999-02B032C29FF3}"/>
              </a:ext>
            </a:extLst>
          </p:cNvPr>
          <p:cNvSpPr/>
          <p:nvPr/>
        </p:nvSpPr>
        <p:spPr>
          <a:xfrm>
            <a:off x="1599468" y="38419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헤더</a:t>
            </a:r>
            <a:r>
              <a:rPr lang="en-US" altLang="ko-KR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, </a:t>
            </a:r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배너</a:t>
            </a:r>
            <a:r>
              <a:rPr lang="en-US" altLang="ko-KR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_ </a:t>
            </a:r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메뉴 바</a:t>
            </a:r>
            <a:r>
              <a:rPr lang="en-US" altLang="ko-KR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E779243C-8DD9-47A7-B023-3E461017246D}"/>
              </a:ext>
            </a:extLst>
          </p:cNvPr>
          <p:cNvSpPr/>
          <p:nvPr/>
        </p:nvSpPr>
        <p:spPr>
          <a:xfrm>
            <a:off x="9882973" y="5638654"/>
            <a:ext cx="1182575" cy="488949"/>
          </a:xfrm>
          <a:prstGeom prst="roundRect">
            <a:avLst/>
          </a:pr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html</a:t>
            </a:r>
            <a:endParaRPr lang="ko-KR" altLang="en-US" dirty="0">
              <a:solidFill>
                <a:schemeClr val="bg1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493ABF6-12C9-4CBA-A5AB-3BA6CCA92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 smtClean="0"/>
              <a:pPr lvl="0">
                <a:defRPr lang="ko-KR" altLang="en-US"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0276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82090"/>
          <a:stretch>
            <a:fillRect/>
          </a:stretch>
        </p:blipFill>
        <p:spPr>
          <a:xfrm>
            <a:off x="547329" y="1378474"/>
            <a:ext cx="6509848" cy="323283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FC1E93-C57D-4044-A7B4-BCD9CEFBE426}"/>
              </a:ext>
            </a:extLst>
          </p:cNvPr>
          <p:cNvSpPr txBox="1"/>
          <p:nvPr/>
        </p:nvSpPr>
        <p:spPr>
          <a:xfrm>
            <a:off x="547329" y="203415"/>
            <a:ext cx="1047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코딩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C66B624-6BF7-4B2E-AB5F-FCE28D66EA98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7AAE5FCF-6376-42A9-9137-CACEFBA3F59E}"/>
              </a:ext>
            </a:extLst>
          </p:cNvPr>
          <p:cNvSpPr/>
          <p:nvPr/>
        </p:nvSpPr>
        <p:spPr>
          <a:xfrm>
            <a:off x="10548748" y="10967735"/>
            <a:ext cx="1921164" cy="794327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ED7D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</a:t>
            </a:r>
            <a:r>
              <a:rPr lang="en-US" altLang="ko-KR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gnb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B17A439-AF10-4A04-A76A-645070B74BDA}"/>
              </a:ext>
            </a:extLst>
          </p:cNvPr>
          <p:cNvSpPr/>
          <p:nvPr/>
        </p:nvSpPr>
        <p:spPr>
          <a:xfrm>
            <a:off x="1599468" y="38419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헤더</a:t>
            </a:r>
            <a:r>
              <a:rPr lang="en-US" altLang="ko-KR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, </a:t>
            </a:r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배너</a:t>
            </a:r>
            <a:r>
              <a:rPr lang="en-US" altLang="ko-KR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_ </a:t>
            </a:r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메뉴 바</a:t>
            </a:r>
            <a:endParaRPr lang="en-US" altLang="ko-KR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4335DEC-CF04-47BD-944A-A356B57BA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880" y="934307"/>
            <a:ext cx="6915150" cy="64389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C6046BD1-7663-4B71-9DC3-1EBE4259E795}"/>
              </a:ext>
            </a:extLst>
          </p:cNvPr>
          <p:cNvGrpSpPr/>
          <p:nvPr/>
        </p:nvGrpSpPr>
        <p:grpSpPr>
          <a:xfrm>
            <a:off x="8739447" y="5191948"/>
            <a:ext cx="2286923" cy="1184112"/>
            <a:chOff x="9417372" y="5216890"/>
            <a:chExt cx="2286923" cy="1184112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EF26CA6D-392E-4422-A057-64486E011845}"/>
                </a:ext>
              </a:extLst>
            </p:cNvPr>
            <p:cNvSpPr/>
            <p:nvPr/>
          </p:nvSpPr>
          <p:spPr>
            <a:xfrm>
              <a:off x="9783131" y="5216890"/>
              <a:ext cx="1921164" cy="1184112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rgbClr val="ED7D3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</a:rPr>
                <a:t>CSS</a:t>
              </a:r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</a:rPr>
                <a:t>를 활용하여</a:t>
              </a:r>
              <a:endPara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endParaRPr>
            </a:p>
            <a:p>
              <a:pPr algn="ctr"/>
              <a:r>
                <a: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</a:rPr>
                <a:t>GNB</a:t>
              </a:r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</a:rPr>
                <a:t>버튼이 </a:t>
              </a:r>
              <a:r>
                <a: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</a:rPr>
                <a:t>X</a:t>
              </a:r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</a:rPr>
                <a:t>자로</a:t>
              </a:r>
              <a:endPara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</a:rPr>
                <a:t>변하는 것 까지 구현 </a:t>
              </a:r>
            </a:p>
          </p:txBody>
        </p:sp>
        <p:sp>
          <p:nvSpPr>
            <p:cNvPr id="5" name="이등변 삼각형 4">
              <a:extLst>
                <a:ext uri="{FF2B5EF4-FFF2-40B4-BE49-F238E27FC236}">
                  <a16:creationId xmlns:a16="http://schemas.microsoft.com/office/drawing/2014/main" id="{2A21DEC3-7EAD-4744-883C-30EB3A5360A9}"/>
                </a:ext>
              </a:extLst>
            </p:cNvPr>
            <p:cNvSpPr/>
            <p:nvPr/>
          </p:nvSpPr>
          <p:spPr>
            <a:xfrm rot="16200000">
              <a:off x="9436622" y="5780072"/>
              <a:ext cx="327259" cy="365759"/>
            </a:xfrm>
            <a:prstGeom prst="triangl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E3A3728B-7B6A-428C-A766-4C4F3E2AC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6649" y="2332475"/>
            <a:ext cx="3810000" cy="162877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12EC37E-347D-4867-80AD-C28FA2CA8E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067" y="5604634"/>
            <a:ext cx="5676900" cy="66675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D6B20A2E-ADBD-43B5-A3F3-CF7580103540}"/>
              </a:ext>
            </a:extLst>
          </p:cNvPr>
          <p:cNvSpPr/>
          <p:nvPr/>
        </p:nvSpPr>
        <p:spPr>
          <a:xfrm>
            <a:off x="2912261" y="5282824"/>
            <a:ext cx="1182575" cy="488949"/>
          </a:xfrm>
          <a:prstGeom prst="roundRect">
            <a:avLst/>
          </a:pr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scss</a:t>
            </a:r>
            <a:endParaRPr lang="ko-KR" altLang="en-US" dirty="0">
              <a:solidFill>
                <a:schemeClr val="bg1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7689C44D-1D6B-4C23-9ABD-BE8F1ED16FEE}"/>
              </a:ext>
            </a:extLst>
          </p:cNvPr>
          <p:cNvSpPr/>
          <p:nvPr/>
        </p:nvSpPr>
        <p:spPr>
          <a:xfrm>
            <a:off x="10774264" y="1913587"/>
            <a:ext cx="1182575" cy="488949"/>
          </a:xfrm>
          <a:prstGeom prst="roundRect">
            <a:avLst/>
          </a:pr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jQuery</a:t>
            </a:r>
            <a:endParaRPr lang="ko-KR" altLang="en-US" dirty="0">
              <a:solidFill>
                <a:schemeClr val="bg1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511856-59B4-4D07-A5D3-59BE9E33E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E1CF8E93-10DE-4E7F-A688-839F54B907F5}" type="slidenum">
              <a:rPr lang="ko-KR" altLang="en-US" smtClean="0"/>
              <a:pPr lvl="0">
                <a:defRPr lang="ko-KR" altLang="en-US"/>
              </a:pPr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121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40AE36-5D60-43DB-8184-09C3605C7074}"/>
              </a:ext>
            </a:extLst>
          </p:cNvPr>
          <p:cNvSpPr txBox="1"/>
          <p:nvPr/>
        </p:nvSpPr>
        <p:spPr>
          <a:xfrm>
            <a:off x="547329" y="203415"/>
            <a:ext cx="2520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유효성 검사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AC06E1C-0492-4423-AD64-8E0A46F06734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398E029-A5DE-425A-ADBF-8A01A8245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68" y="1118322"/>
            <a:ext cx="7353300" cy="40671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D45BF1E-E844-4F94-9B21-819D713DF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790" y="4558722"/>
            <a:ext cx="7219950" cy="1790700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0BABD8-4EBA-4A69-8541-979106A42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93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40AE36-5D60-43DB-8184-09C3605C7074}"/>
              </a:ext>
            </a:extLst>
          </p:cNvPr>
          <p:cNvSpPr txBox="1"/>
          <p:nvPr/>
        </p:nvSpPr>
        <p:spPr>
          <a:xfrm>
            <a:off x="547329" y="203415"/>
            <a:ext cx="51844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알라딘 홈페이지 리디자인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AC06E1C-0492-4423-AD64-8E0A46F06734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03D64CA-00A7-46A9-83D5-3A41E4312280}"/>
              </a:ext>
            </a:extLst>
          </p:cNvPr>
          <p:cNvSpPr txBox="1"/>
          <p:nvPr/>
        </p:nvSpPr>
        <p:spPr>
          <a:xfrm>
            <a:off x="5315189" y="3722257"/>
            <a:ext cx="15616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감사합니다</a:t>
            </a:r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A16C47-C211-481F-9CFB-303A83A53C20}"/>
              </a:ext>
            </a:extLst>
          </p:cNvPr>
          <p:cNvSpPr txBox="1"/>
          <p:nvPr/>
        </p:nvSpPr>
        <p:spPr>
          <a:xfrm>
            <a:off x="2968867" y="2540400"/>
            <a:ext cx="62542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en-US" altLang="ko-KR" sz="8000" b="1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THANK YOU</a:t>
            </a:r>
            <a:endParaRPr lang="ko-KR" altLang="en-US" sz="8000" b="1" dirty="0">
              <a:solidFill>
                <a:schemeClr val="accent1">
                  <a:lumMod val="75000"/>
                </a:schemeClr>
              </a:solidFill>
              <a:latin typeface="이순신 돋움체 B" panose="02020603020101020101" pitchFamily="18" charset="-127"/>
              <a:ea typeface="이순신 돋움체 B" panose="02020603020101020101" pitchFamily="18" charset="-127"/>
              <a:cs typeface="+mj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8663BD8-2FFD-441C-9D02-6A246823DA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013430" y="268071"/>
            <a:ext cx="986990" cy="447146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D24A0D-1B2A-4DD8-8D3D-A74148755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504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스크린샷이(가) 표시된 사진  매우 높은 신뢰도로 생성된 설명"/>
          <p:cNvPicPr>
            <a:picLocks noChangeAspect="1"/>
          </p:cNvPicPr>
          <p:nvPr/>
        </p:nvPicPr>
        <p:blipFill rotWithShape="1">
          <a:blip r:embed="rId2"/>
          <a:srcRect b="73410"/>
          <a:stretch>
            <a:fillRect/>
          </a:stretch>
        </p:blipFill>
        <p:spPr>
          <a:xfrm>
            <a:off x="639693" y="1311411"/>
            <a:ext cx="5142272" cy="4891879"/>
          </a:xfrm>
          <a:prstGeom prst="rect">
            <a:avLst/>
          </a:prstGeom>
          <a:ln w="3175">
            <a:solidFill>
              <a:srgbClr val="2F5597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8F8BA0-631B-4930-8AEB-582AFA67B3B0}"/>
              </a:ext>
            </a:extLst>
          </p:cNvPr>
          <p:cNvSpPr txBox="1"/>
          <p:nvPr/>
        </p:nvSpPr>
        <p:spPr>
          <a:xfrm>
            <a:off x="547329" y="203415"/>
            <a:ext cx="1725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INTRO</a:t>
            </a:r>
            <a:endParaRPr lang="ko-KR" altLang="en-US" sz="4000" dirty="0">
              <a:solidFill>
                <a:schemeClr val="accent1">
                  <a:lumMod val="75000"/>
                </a:schemeClr>
              </a:solidFill>
              <a:latin typeface="이순신 돋움체 B" panose="02020603020101020101" pitchFamily="18" charset="-127"/>
              <a:ea typeface="이순신 돋움체 B" panose="02020603020101020101" pitchFamily="18" charset="-127"/>
              <a:cs typeface="+mj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5F75BAE-FF8E-4793-AA25-20AF4D82D4DF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F17D9352-6CD9-4C09-B346-440C15193B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013430" y="268071"/>
            <a:ext cx="986990" cy="44714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ABAABF-3663-4554-958A-53175BB077F3}"/>
              </a:ext>
            </a:extLst>
          </p:cNvPr>
          <p:cNvSpPr txBox="1"/>
          <p:nvPr/>
        </p:nvSpPr>
        <p:spPr>
          <a:xfrm>
            <a:off x="6424497" y="1983442"/>
            <a:ext cx="256166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kern="1500" dirty="0">
                <a:solidFill>
                  <a:srgbClr val="2F5597"/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페이지 주소</a:t>
            </a:r>
            <a:endParaRPr lang="en-US" altLang="ko-KR" sz="2800" kern="1500" dirty="0">
              <a:solidFill>
                <a:srgbClr val="2F5597"/>
              </a:solidFill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  <a:p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hlinkClick r:id="rId4"/>
              </a:rPr>
              <a:t>www.aladin.co.kr</a:t>
            </a:r>
            <a:endParaRPr lang="ko-KR" altLang="en-US" sz="24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6D72DB-08ED-4ADC-A6B5-3230878386FC}"/>
              </a:ext>
            </a:extLst>
          </p:cNvPr>
          <p:cNvSpPr txBox="1"/>
          <p:nvPr/>
        </p:nvSpPr>
        <p:spPr>
          <a:xfrm>
            <a:off x="6424497" y="3056237"/>
            <a:ext cx="403719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kern="1500" dirty="0">
                <a:solidFill>
                  <a:srgbClr val="2F5597"/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리디자인 작업 기간</a:t>
            </a:r>
            <a:endParaRPr lang="en-US" altLang="ko-KR" sz="2800" kern="1500" dirty="0">
              <a:solidFill>
                <a:srgbClr val="2F5597"/>
              </a:solidFill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  <a:p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8</a:t>
            </a:r>
            <a:r>
              <a:rPr lang="ko-KR" altLang="en-US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월 </a:t>
            </a:r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18</a:t>
            </a:r>
            <a:r>
              <a:rPr lang="ko-KR" altLang="en-US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일 </a:t>
            </a:r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~ 9</a:t>
            </a:r>
            <a:r>
              <a:rPr lang="ko-KR" altLang="en-US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월 </a:t>
            </a:r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22</a:t>
            </a:r>
            <a:r>
              <a:rPr lang="ko-KR" altLang="en-US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일 </a:t>
            </a:r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(</a:t>
            </a:r>
            <a:r>
              <a:rPr lang="ko-KR" altLang="en-US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약 </a:t>
            </a:r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1</a:t>
            </a:r>
            <a:r>
              <a:rPr lang="ko-KR" altLang="en-US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개월</a:t>
            </a:r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)</a:t>
            </a:r>
            <a:endParaRPr lang="ko-KR" altLang="en-US" sz="24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3FB1234-AAFC-4AF0-B527-88377296E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7144EF-AA2F-4535-9F12-53A65E92DD8C}"/>
              </a:ext>
            </a:extLst>
          </p:cNvPr>
          <p:cNvSpPr txBox="1"/>
          <p:nvPr/>
        </p:nvSpPr>
        <p:spPr>
          <a:xfrm>
            <a:off x="6424496" y="4129032"/>
            <a:ext cx="316625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kern="1500" dirty="0">
                <a:solidFill>
                  <a:srgbClr val="2F5597"/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사용 프로그램 및 언어</a:t>
            </a:r>
            <a:endParaRPr lang="en-US" altLang="ko-KR" sz="2800" kern="1500" dirty="0">
              <a:solidFill>
                <a:srgbClr val="2F5597"/>
              </a:solidFill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  <a:p>
            <a:r>
              <a:rPr lang="ko-KR" altLang="en-US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포토샵 </a:t>
            </a:r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/ </a:t>
            </a:r>
            <a:r>
              <a:rPr lang="ko-KR" altLang="en-US" sz="2400" kern="1500" dirty="0" err="1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일러스트레이터</a:t>
            </a:r>
            <a:endParaRPr lang="en-US" altLang="ko-KR" sz="24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  <a:p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html / </a:t>
            </a:r>
            <a:r>
              <a:rPr lang="en-US" altLang="ko-KR" sz="2400" kern="1500" dirty="0" err="1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css</a:t>
            </a:r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/ jQuery</a:t>
            </a:r>
            <a:endParaRPr lang="ko-KR" altLang="en-US" sz="24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5479B140-DB43-4D7E-9163-2F8E86A83512}"/>
              </a:ext>
            </a:extLst>
          </p:cNvPr>
          <p:cNvGrpSpPr/>
          <p:nvPr/>
        </p:nvGrpSpPr>
        <p:grpSpPr>
          <a:xfrm>
            <a:off x="449339" y="5375140"/>
            <a:ext cx="7028510" cy="1174282"/>
            <a:chOff x="209688" y="2671401"/>
            <a:chExt cx="7028510" cy="1174282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9CD93F45-CCAD-4260-90BE-643D3041AF0F}"/>
                </a:ext>
              </a:extLst>
            </p:cNvPr>
            <p:cNvSpPr/>
            <p:nvPr/>
          </p:nvSpPr>
          <p:spPr>
            <a:xfrm>
              <a:off x="209688" y="2671401"/>
              <a:ext cx="6769992" cy="1174282"/>
            </a:xfrm>
            <a:prstGeom prst="roundRect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DDC8C93A-96DD-44B0-8E20-98C7FC51EC9A}"/>
                </a:ext>
              </a:extLst>
            </p:cNvPr>
            <p:cNvSpPr/>
            <p:nvPr/>
          </p:nvSpPr>
          <p:spPr>
            <a:xfrm rot="5400000">
              <a:off x="6949509" y="3206510"/>
              <a:ext cx="318859" cy="258519"/>
            </a:xfrm>
            <a:prstGeom prst="triangle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4238A6E-8C1B-41AA-843F-6B8F25722B11}"/>
              </a:ext>
            </a:extLst>
          </p:cNvPr>
          <p:cNvGrpSpPr/>
          <p:nvPr/>
        </p:nvGrpSpPr>
        <p:grpSpPr>
          <a:xfrm>
            <a:off x="498438" y="4011323"/>
            <a:ext cx="7028510" cy="1174282"/>
            <a:chOff x="209688" y="2671401"/>
            <a:chExt cx="7028510" cy="1174282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5A998DE1-A6A9-4674-9267-74EC59225495}"/>
                </a:ext>
              </a:extLst>
            </p:cNvPr>
            <p:cNvSpPr/>
            <p:nvPr/>
          </p:nvSpPr>
          <p:spPr>
            <a:xfrm>
              <a:off x="209688" y="2671401"/>
              <a:ext cx="6769992" cy="1174282"/>
            </a:xfrm>
            <a:prstGeom prst="roundRect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05944F7F-F8BC-4C51-A260-ED9ED97D7CFF}"/>
                </a:ext>
              </a:extLst>
            </p:cNvPr>
            <p:cNvSpPr/>
            <p:nvPr/>
          </p:nvSpPr>
          <p:spPr>
            <a:xfrm rot="5400000">
              <a:off x="6949509" y="3206510"/>
              <a:ext cx="318859" cy="258519"/>
            </a:xfrm>
            <a:prstGeom prst="triangle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7D9DEECA-DCB7-4CA2-AC70-DB237E029A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370" y="1561706"/>
            <a:ext cx="6073517" cy="6073517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50FDC98F-3B8B-41F4-A143-19E364C7BE58}"/>
              </a:ext>
            </a:extLst>
          </p:cNvPr>
          <p:cNvGrpSpPr/>
          <p:nvPr/>
        </p:nvGrpSpPr>
        <p:grpSpPr>
          <a:xfrm>
            <a:off x="498438" y="2671401"/>
            <a:ext cx="7028510" cy="1174282"/>
            <a:chOff x="209688" y="2671401"/>
            <a:chExt cx="7028510" cy="1174282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22A91F22-9C96-4F30-9677-ADCF9397A7FF}"/>
                </a:ext>
              </a:extLst>
            </p:cNvPr>
            <p:cNvSpPr/>
            <p:nvPr/>
          </p:nvSpPr>
          <p:spPr>
            <a:xfrm>
              <a:off x="209688" y="2671401"/>
              <a:ext cx="6769992" cy="1174282"/>
            </a:xfrm>
            <a:prstGeom prst="roundRect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0B6168F0-57BD-4A9F-8B93-7EC0420A5158}"/>
                </a:ext>
              </a:extLst>
            </p:cNvPr>
            <p:cNvSpPr/>
            <p:nvPr/>
          </p:nvSpPr>
          <p:spPr>
            <a:xfrm rot="5400000">
              <a:off x="6949509" y="3206510"/>
              <a:ext cx="318859" cy="258519"/>
            </a:xfrm>
            <a:prstGeom prst="triangle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4F3845-9C0B-431B-88DB-ADEE57243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329" y="1605238"/>
            <a:ext cx="6255031" cy="740583"/>
          </a:xfrm>
        </p:spPr>
        <p:txBody>
          <a:bodyPr>
            <a:normAutofit/>
          </a:bodyPr>
          <a:lstStyle/>
          <a:p>
            <a:pPr marL="0" indent="0">
              <a:spcBef>
                <a:spcPct val="0"/>
              </a:spcBef>
              <a:buNone/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김세현 </a:t>
            </a: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( 20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세</a:t>
            </a: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 / 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남성</a:t>
            </a: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 / 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새내기 대학생 </a:t>
            </a: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)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58F0FDF1-355C-4052-BBDA-3F2CAA563634}"/>
              </a:ext>
            </a:extLst>
          </p:cNvPr>
          <p:cNvSpPr txBox="1">
            <a:spLocks/>
          </p:cNvSpPr>
          <p:nvPr/>
        </p:nvSpPr>
        <p:spPr>
          <a:xfrm>
            <a:off x="836079" y="2859483"/>
            <a:ext cx="6255031" cy="836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spcBef>
                <a:spcPct val="0"/>
              </a:spcBef>
              <a:buNone/>
              <a:defRPr lang="ko-KR" altLang="en-US"/>
            </a:pPr>
            <a:r>
              <a:rPr lang="ko-KR" altLang="en-US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가지고 다닐 책이 너무 많아요</a:t>
            </a:r>
            <a:r>
              <a:rPr lang="en-US" altLang="ko-KR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좀 더 휴대하기 편한 전자책을 구매하려고 해요</a:t>
            </a:r>
            <a:r>
              <a:rPr lang="en-US" altLang="ko-KR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.</a:t>
            </a:r>
          </a:p>
          <a:p>
            <a:pPr marL="0" indent="0">
              <a:lnSpc>
                <a:spcPct val="80000"/>
              </a:lnSpc>
              <a:spcBef>
                <a:spcPct val="0"/>
              </a:spcBef>
              <a:buNone/>
              <a:defRPr lang="ko-KR" altLang="en-US"/>
            </a:pPr>
            <a:endParaRPr lang="en-US" altLang="ko-KR" dirty="0">
              <a:solidFill>
                <a:schemeClr val="bg1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44B9B1-C58D-45CB-9FC9-FCB6D8782136}"/>
              </a:ext>
            </a:extLst>
          </p:cNvPr>
          <p:cNvSpPr txBox="1"/>
          <p:nvPr/>
        </p:nvSpPr>
        <p:spPr>
          <a:xfrm>
            <a:off x="547329" y="203415"/>
            <a:ext cx="29514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페르소나 분석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4630476-4B4C-4B9F-83F5-18B32F246BAC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 descr="개체이(가) 표시된 사진&#10;&#10;높은 신뢰도로 생성된 설명">
            <a:extLst>
              <a:ext uri="{FF2B5EF4-FFF2-40B4-BE49-F238E27FC236}">
                <a16:creationId xmlns:a16="http://schemas.microsoft.com/office/drawing/2014/main" id="{3E4F06B9-03F4-4FC9-BE8F-B1E624CD59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540" y="1830437"/>
            <a:ext cx="4762500" cy="47625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53A5EB8-8E79-4FC3-A100-B664254BCA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1040" y="1786922"/>
            <a:ext cx="4762500" cy="47625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55B2968-1178-4B7B-B435-19B9D20938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3583" y="1427246"/>
            <a:ext cx="4762500" cy="4762500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CB37C8B6-3895-431D-97B8-1C3584A3005F}"/>
              </a:ext>
            </a:extLst>
          </p:cNvPr>
          <p:cNvSpPr/>
          <p:nvPr/>
        </p:nvSpPr>
        <p:spPr>
          <a:xfrm>
            <a:off x="819823" y="4379943"/>
            <a:ext cx="5846912" cy="43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spcBef>
                <a:spcPct val="0"/>
              </a:spcBef>
              <a:defRPr lang="ko-KR" altLang="en-US"/>
            </a:pPr>
            <a:r>
              <a:rPr lang="ko-KR" altLang="en-US" sz="28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전자책에 대한 안내페이지가 미흡해요</a:t>
            </a:r>
            <a:r>
              <a:rPr lang="en-US" altLang="ko-KR" sz="28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.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30B7752-607A-4C8A-978B-284B50AEC802}"/>
              </a:ext>
            </a:extLst>
          </p:cNvPr>
          <p:cNvSpPr/>
          <p:nvPr/>
        </p:nvSpPr>
        <p:spPr>
          <a:xfrm>
            <a:off x="800045" y="5569706"/>
            <a:ext cx="6096000" cy="78515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80000"/>
              </a:lnSpc>
              <a:spcBef>
                <a:spcPct val="0"/>
              </a:spcBef>
              <a:defRPr lang="ko-KR" altLang="en-US"/>
            </a:pPr>
            <a:r>
              <a:rPr lang="ko-KR" altLang="en-US" sz="28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알라딘 홈페이지를 통해 전자책에 대한 안내사항을 확인하고 싶어요</a:t>
            </a:r>
            <a:r>
              <a:rPr lang="en-US" altLang="ko-KR" sz="28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.</a:t>
            </a:r>
            <a:endParaRPr lang="ko-KR" altLang="en-US" sz="2800" dirty="0">
              <a:solidFill>
                <a:schemeClr val="bg1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  <a:cs typeface="+mj-cs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9409B26-CF78-43A2-9BE3-FDA170CAE40E}"/>
              </a:ext>
            </a:extLst>
          </p:cNvPr>
          <p:cNvSpPr/>
          <p:nvPr/>
        </p:nvSpPr>
        <p:spPr>
          <a:xfrm>
            <a:off x="2403108" y="38904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알라딘 홈페이지를 이용하는</a:t>
            </a:r>
            <a:r>
              <a:rPr lang="en-US" altLang="ko-KR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</a:t>
            </a:r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사람들의 이야기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3243C4B-E6EB-455D-BD5A-77E5C201D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42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131867C-C8B0-4026-AF9F-652C3C6B5A17}"/>
              </a:ext>
            </a:extLst>
          </p:cNvPr>
          <p:cNvSpPr txBox="1"/>
          <p:nvPr/>
        </p:nvSpPr>
        <p:spPr>
          <a:xfrm>
            <a:off x="547329" y="203415"/>
            <a:ext cx="29514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페르소나 분석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3C5846B-456E-4C61-9FB2-034ADA80427F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개체이(가) 표시된 사진&#10;&#10;높은 신뢰도로 생성된 설명">
            <a:extLst>
              <a:ext uri="{FF2B5EF4-FFF2-40B4-BE49-F238E27FC236}">
                <a16:creationId xmlns:a16="http://schemas.microsoft.com/office/drawing/2014/main" id="{1AD7FF62-0291-40FE-B65F-78261DD9F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838" y="1366208"/>
            <a:ext cx="6022930" cy="602293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62E22E2-F7B3-4A32-B301-D0E299205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0757" y="1696460"/>
            <a:ext cx="4762500" cy="47625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C3B9FBD-2975-41FC-BD96-EDCB2A90AF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5672" y="1405923"/>
            <a:ext cx="4762500" cy="4762500"/>
          </a:xfrm>
          <a:prstGeom prst="rect">
            <a:avLst/>
          </a:prstGeom>
        </p:spPr>
      </p:pic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C6DFF630-1D04-41B9-8062-6FF2062FE421}"/>
              </a:ext>
            </a:extLst>
          </p:cNvPr>
          <p:cNvSpPr txBox="1">
            <a:spLocks/>
          </p:cNvSpPr>
          <p:nvPr/>
        </p:nvSpPr>
        <p:spPr>
          <a:xfrm>
            <a:off x="547329" y="1605238"/>
            <a:ext cx="6255031" cy="7405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  <a:defRPr lang="ko-KR" altLang="en-US"/>
            </a:pPr>
            <a:r>
              <a:rPr lang="ko-KR" altLang="en-US" sz="4000" dirty="0" err="1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박모네</a:t>
            </a: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 </a:t>
            </a: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( 18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세</a:t>
            </a: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 / 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여성</a:t>
            </a: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 / </a:t>
            </a:r>
            <a:r>
              <a:rPr lang="ko-KR" altLang="en-US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수집이 취미인 고등학생</a:t>
            </a:r>
            <a:r>
              <a:rPr lang="en-US" altLang="ko-KR" sz="24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B46BE9A-8F85-4577-AAA2-3FA0236EF016}"/>
              </a:ext>
            </a:extLst>
          </p:cNvPr>
          <p:cNvSpPr/>
          <p:nvPr/>
        </p:nvSpPr>
        <p:spPr>
          <a:xfrm>
            <a:off x="2403108" y="38904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알라딘 홈페이지를 이용하는</a:t>
            </a:r>
            <a:r>
              <a:rPr lang="en-US" altLang="ko-KR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 </a:t>
            </a:r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사람들의 이야기</a:t>
            </a: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00661F68-DEEF-443B-9F16-DF3B47ACAA61}"/>
              </a:ext>
            </a:extLst>
          </p:cNvPr>
          <p:cNvGrpSpPr/>
          <p:nvPr/>
        </p:nvGrpSpPr>
        <p:grpSpPr>
          <a:xfrm>
            <a:off x="449339" y="5375140"/>
            <a:ext cx="7028510" cy="1174282"/>
            <a:chOff x="209688" y="2671401"/>
            <a:chExt cx="7028510" cy="1174282"/>
          </a:xfrm>
        </p:grpSpPr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D91A39B4-BE14-4B59-A50B-8A3432AFEEA7}"/>
                </a:ext>
              </a:extLst>
            </p:cNvPr>
            <p:cNvSpPr/>
            <p:nvPr/>
          </p:nvSpPr>
          <p:spPr>
            <a:xfrm>
              <a:off x="209688" y="2671401"/>
              <a:ext cx="6769992" cy="1174282"/>
            </a:xfrm>
            <a:prstGeom prst="roundRect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이등변 삼각형 44">
              <a:extLst>
                <a:ext uri="{FF2B5EF4-FFF2-40B4-BE49-F238E27FC236}">
                  <a16:creationId xmlns:a16="http://schemas.microsoft.com/office/drawing/2014/main" id="{C42ECBE3-6145-4AF9-979E-2073B7B0FAC0}"/>
                </a:ext>
              </a:extLst>
            </p:cNvPr>
            <p:cNvSpPr/>
            <p:nvPr/>
          </p:nvSpPr>
          <p:spPr>
            <a:xfrm rot="5400000">
              <a:off x="6949509" y="3206510"/>
              <a:ext cx="318859" cy="258519"/>
            </a:xfrm>
            <a:prstGeom prst="triangle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325FC5C8-BA12-425E-9CB5-F43831544216}"/>
              </a:ext>
            </a:extLst>
          </p:cNvPr>
          <p:cNvGrpSpPr/>
          <p:nvPr/>
        </p:nvGrpSpPr>
        <p:grpSpPr>
          <a:xfrm>
            <a:off x="498438" y="4011323"/>
            <a:ext cx="7028510" cy="1174282"/>
            <a:chOff x="209688" y="2671401"/>
            <a:chExt cx="7028510" cy="1174282"/>
          </a:xfrm>
        </p:grpSpPr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54E12C6C-4F62-4E33-A207-709705A34076}"/>
                </a:ext>
              </a:extLst>
            </p:cNvPr>
            <p:cNvSpPr/>
            <p:nvPr/>
          </p:nvSpPr>
          <p:spPr>
            <a:xfrm>
              <a:off x="209688" y="2671401"/>
              <a:ext cx="6769992" cy="1174282"/>
            </a:xfrm>
            <a:prstGeom prst="roundRect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이등변 삼각형 47">
              <a:extLst>
                <a:ext uri="{FF2B5EF4-FFF2-40B4-BE49-F238E27FC236}">
                  <a16:creationId xmlns:a16="http://schemas.microsoft.com/office/drawing/2014/main" id="{4FA18C7C-F1BA-4F92-BE96-D975D393D5AB}"/>
                </a:ext>
              </a:extLst>
            </p:cNvPr>
            <p:cNvSpPr/>
            <p:nvPr/>
          </p:nvSpPr>
          <p:spPr>
            <a:xfrm rot="5400000">
              <a:off x="6949509" y="3206510"/>
              <a:ext cx="318859" cy="258519"/>
            </a:xfrm>
            <a:prstGeom prst="triangle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322D63EC-8D17-4AB7-BE42-F540BAF5B951}"/>
              </a:ext>
            </a:extLst>
          </p:cNvPr>
          <p:cNvGrpSpPr/>
          <p:nvPr/>
        </p:nvGrpSpPr>
        <p:grpSpPr>
          <a:xfrm>
            <a:off x="498438" y="2671401"/>
            <a:ext cx="7028510" cy="1174282"/>
            <a:chOff x="209688" y="2671401"/>
            <a:chExt cx="7028510" cy="1174282"/>
          </a:xfrm>
        </p:grpSpPr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4B7269EF-0171-4070-ADFB-E7FFC865EF53}"/>
                </a:ext>
              </a:extLst>
            </p:cNvPr>
            <p:cNvSpPr/>
            <p:nvPr/>
          </p:nvSpPr>
          <p:spPr>
            <a:xfrm>
              <a:off x="209688" y="2671401"/>
              <a:ext cx="6769992" cy="1174282"/>
            </a:xfrm>
            <a:prstGeom prst="roundRect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이등변 삼각형 50">
              <a:extLst>
                <a:ext uri="{FF2B5EF4-FFF2-40B4-BE49-F238E27FC236}">
                  <a16:creationId xmlns:a16="http://schemas.microsoft.com/office/drawing/2014/main" id="{0FB5DFF9-60EA-4101-BD18-E6F97D5E8DBD}"/>
                </a:ext>
              </a:extLst>
            </p:cNvPr>
            <p:cNvSpPr/>
            <p:nvPr/>
          </p:nvSpPr>
          <p:spPr>
            <a:xfrm rot="5400000">
              <a:off x="6949509" y="3206510"/>
              <a:ext cx="318859" cy="258519"/>
            </a:xfrm>
            <a:prstGeom prst="triangle">
              <a:avLst/>
            </a:prstGeom>
            <a:solidFill>
              <a:srgbClr val="AE5D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52" name="내용 개체 틀 2">
            <a:extLst>
              <a:ext uri="{FF2B5EF4-FFF2-40B4-BE49-F238E27FC236}">
                <a16:creationId xmlns:a16="http://schemas.microsoft.com/office/drawing/2014/main" id="{6905A6E8-9DD4-4B9D-96FD-76A068695CE6}"/>
              </a:ext>
            </a:extLst>
          </p:cNvPr>
          <p:cNvSpPr txBox="1">
            <a:spLocks/>
          </p:cNvSpPr>
          <p:nvPr/>
        </p:nvSpPr>
        <p:spPr>
          <a:xfrm>
            <a:off x="836079" y="2859483"/>
            <a:ext cx="6255031" cy="8366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ct val="0"/>
              </a:spcBef>
              <a:buNone/>
              <a:defRPr lang="ko-KR" altLang="en-US"/>
            </a:pPr>
            <a:r>
              <a:rPr lang="ko-KR" altLang="en-US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예쁜 </a:t>
            </a:r>
            <a:r>
              <a:rPr lang="ko-KR" altLang="en-US" dirty="0" err="1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굿즈</a:t>
            </a:r>
            <a:r>
              <a:rPr lang="ko-KR" altLang="en-US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 모으기가 취미 에요</a:t>
            </a:r>
            <a:r>
              <a:rPr lang="en-US" altLang="ko-KR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책도 사면서 </a:t>
            </a:r>
            <a:r>
              <a:rPr lang="ko-KR" altLang="en-US" dirty="0" err="1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굿즈도</a:t>
            </a:r>
            <a:r>
              <a:rPr lang="ko-KR" altLang="en-US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 갖고 싶어요</a:t>
            </a:r>
            <a:r>
              <a:rPr lang="en-US" altLang="ko-KR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.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983C1C1-5543-46EF-BE86-75202B28BBE7}"/>
              </a:ext>
            </a:extLst>
          </p:cNvPr>
          <p:cNvSpPr/>
          <p:nvPr/>
        </p:nvSpPr>
        <p:spPr>
          <a:xfrm>
            <a:off x="836079" y="4217836"/>
            <a:ext cx="5846912" cy="785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spcBef>
                <a:spcPct val="0"/>
              </a:spcBef>
              <a:defRPr lang="ko-KR" altLang="en-US"/>
            </a:pPr>
            <a:r>
              <a:rPr lang="ko-KR" altLang="en-US" sz="28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내가 원하는 책 중에 </a:t>
            </a:r>
            <a:r>
              <a:rPr lang="ko-KR" altLang="en-US" sz="2800" dirty="0" err="1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굿즈</a:t>
            </a:r>
            <a:r>
              <a:rPr lang="ko-KR" altLang="en-US" sz="28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 이벤트에 해당하는 도서가 어떤 건지 확인하기가 어려워요</a:t>
            </a:r>
            <a:r>
              <a:rPr lang="en-US" altLang="ko-KR" sz="28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.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27C9BD1C-3BCF-4E8F-B6F4-289CA898AF94}"/>
              </a:ext>
            </a:extLst>
          </p:cNvPr>
          <p:cNvSpPr/>
          <p:nvPr/>
        </p:nvSpPr>
        <p:spPr>
          <a:xfrm>
            <a:off x="800045" y="5569706"/>
            <a:ext cx="6096000" cy="78515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80000"/>
              </a:lnSpc>
              <a:spcBef>
                <a:spcPct val="0"/>
              </a:spcBef>
              <a:defRPr lang="ko-KR" altLang="en-US"/>
            </a:pPr>
            <a:r>
              <a:rPr lang="ko-KR" altLang="en-US" sz="28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이벤트 도서가 무엇인지 확인하고 제가 읽을 만한 책을 주문할 거예요</a:t>
            </a:r>
            <a:r>
              <a:rPr lang="en-US" altLang="ko-KR" sz="28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.</a:t>
            </a:r>
            <a:endParaRPr lang="ko-KR" altLang="en-US" sz="2800" dirty="0">
              <a:solidFill>
                <a:schemeClr val="bg1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  <a:cs typeface="+mj-cs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CFB93AE-3BCF-4F1D-8438-703121896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7614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타원 17">
            <a:extLst>
              <a:ext uri="{FF2B5EF4-FFF2-40B4-BE49-F238E27FC236}">
                <a16:creationId xmlns:a16="http://schemas.microsoft.com/office/drawing/2014/main" id="{31868522-8F15-457D-99C4-2163CB8D68F3}"/>
              </a:ext>
            </a:extLst>
          </p:cNvPr>
          <p:cNvSpPr/>
          <p:nvPr/>
        </p:nvSpPr>
        <p:spPr>
          <a:xfrm>
            <a:off x="7970498" y="1595798"/>
            <a:ext cx="3981358" cy="3981356"/>
          </a:xfrm>
          <a:prstGeom prst="ellipse">
            <a:avLst/>
          </a:prstGeom>
          <a:solidFill>
            <a:srgbClr val="AE5D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40AE36-5D60-43DB-8184-09C3605C7074}"/>
              </a:ext>
            </a:extLst>
          </p:cNvPr>
          <p:cNvSpPr txBox="1"/>
          <p:nvPr/>
        </p:nvSpPr>
        <p:spPr>
          <a:xfrm>
            <a:off x="547329" y="203415"/>
            <a:ext cx="35108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사이트 분석 결과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AC06E1C-0492-4423-AD64-8E0A46F06734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6F5290F-3FCA-4228-A304-A98785CCE5D6}"/>
              </a:ext>
            </a:extLst>
          </p:cNvPr>
          <p:cNvSpPr txBox="1"/>
          <p:nvPr/>
        </p:nvSpPr>
        <p:spPr>
          <a:xfrm>
            <a:off x="8430442" y="3568288"/>
            <a:ext cx="3076483" cy="8679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ko-KR" altLang="en-US"/>
            </a:pPr>
            <a:r>
              <a:rPr lang="ko-KR" altLang="en-US" sz="28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정돈된 디자인</a:t>
            </a:r>
            <a:endParaRPr lang="en-US" altLang="ko-KR" sz="2800" dirty="0">
              <a:solidFill>
                <a:schemeClr val="bg1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ko-KR" altLang="en-US"/>
            </a:pPr>
            <a:r>
              <a:rPr lang="ko-KR" altLang="en-US" sz="28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눈에 들어오는 디자인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026084-2AD4-4020-BB27-6C32F77CDF85}"/>
              </a:ext>
            </a:extLst>
          </p:cNvPr>
          <p:cNvSpPr txBox="1"/>
          <p:nvPr/>
        </p:nvSpPr>
        <p:spPr>
          <a:xfrm>
            <a:off x="688945" y="3392800"/>
            <a:ext cx="2383987" cy="12557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ko-KR" altLang="en-US"/>
            </a:pP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고객들이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ko-KR" altLang="en-US"/>
            </a:pP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정보를 파악하기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ko-KR" altLang="en-US"/>
            </a:pP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어려워한다</a:t>
            </a:r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.</a:t>
            </a:r>
            <a:endParaRPr lang="ko-KR" altLang="en-US" sz="2800" dirty="0">
              <a:solidFill>
                <a:schemeClr val="accent1">
                  <a:lumMod val="75000"/>
                </a:schemeClr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8D9186-095D-4A1A-AD7E-1206AA84FE49}"/>
              </a:ext>
            </a:extLst>
          </p:cNvPr>
          <p:cNvSpPr txBox="1"/>
          <p:nvPr/>
        </p:nvSpPr>
        <p:spPr>
          <a:xfrm>
            <a:off x="3819268" y="3568288"/>
            <a:ext cx="3177473" cy="8679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ko-KR" altLang="en-US"/>
            </a:pP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좁은 공간에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ko-KR" altLang="en-US"/>
            </a:pP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정보가 집중되어 있다</a:t>
            </a:r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rPr>
              <a:t>.</a:t>
            </a:r>
            <a:endParaRPr lang="ko-KR" altLang="en-US" sz="2800" dirty="0">
              <a:solidFill>
                <a:schemeClr val="accent1">
                  <a:lumMod val="75000"/>
                </a:schemeClr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  <a:cs typeface="+mj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E10F972-75D8-41AD-A9DE-FE6FF53F5529}"/>
              </a:ext>
            </a:extLst>
          </p:cNvPr>
          <p:cNvSpPr txBox="1"/>
          <p:nvPr/>
        </p:nvSpPr>
        <p:spPr>
          <a:xfrm>
            <a:off x="573368" y="2460594"/>
            <a:ext cx="2615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PROBLEM</a:t>
            </a:r>
            <a:endParaRPr lang="ko-KR" altLang="en-US" sz="4000" dirty="0">
              <a:solidFill>
                <a:schemeClr val="accent1">
                  <a:lumMod val="75000"/>
                </a:schemeClr>
              </a:solidFill>
              <a:latin typeface="이순신 돋움체 B" panose="02020603020101020101" pitchFamily="18" charset="-127"/>
              <a:ea typeface="이순신 돋움체 B" panose="02020603020101020101" pitchFamily="18" charset="-127"/>
              <a:cs typeface="+mj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8A3B7F-0AE6-49DB-88FA-10B1F0EA64FA}"/>
              </a:ext>
            </a:extLst>
          </p:cNvPr>
          <p:cNvSpPr txBox="1"/>
          <p:nvPr/>
        </p:nvSpPr>
        <p:spPr>
          <a:xfrm>
            <a:off x="4468644" y="2460594"/>
            <a:ext cx="1878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en-US" altLang="ko-KR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CAUSE</a:t>
            </a:r>
            <a:endParaRPr lang="ko-KR" altLang="en-US" sz="4000" dirty="0">
              <a:solidFill>
                <a:schemeClr val="accent1">
                  <a:lumMod val="75000"/>
                </a:schemeClr>
              </a:solidFill>
              <a:latin typeface="이순신 돋움체 B" panose="02020603020101020101" pitchFamily="18" charset="-127"/>
              <a:ea typeface="이순신 돋움체 B" panose="02020603020101020101" pitchFamily="18" charset="-127"/>
              <a:cs typeface="+mj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398C5A5-18D8-46F0-B928-992097E17F82}"/>
              </a:ext>
            </a:extLst>
          </p:cNvPr>
          <p:cNvSpPr txBox="1"/>
          <p:nvPr/>
        </p:nvSpPr>
        <p:spPr>
          <a:xfrm>
            <a:off x="8600226" y="2460594"/>
            <a:ext cx="27218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en-US" altLang="ko-KR" sz="4000" dirty="0">
                <a:solidFill>
                  <a:schemeClr val="bg1"/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SOLUTION</a:t>
            </a:r>
            <a:endParaRPr lang="ko-KR" altLang="en-US" sz="4000" dirty="0">
              <a:solidFill>
                <a:schemeClr val="bg1"/>
              </a:solidFill>
              <a:latin typeface="이순신 돋움체 B" panose="02020603020101020101" pitchFamily="18" charset="-127"/>
              <a:ea typeface="이순신 돋움체 B" panose="02020603020101020101" pitchFamily="18" charset="-127"/>
              <a:cs typeface="+mj-cs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D65B249-C64B-43EA-8210-B00203B8B795}"/>
              </a:ext>
            </a:extLst>
          </p:cNvPr>
          <p:cNvCxnSpPr>
            <a:cxnSpLocks/>
          </p:cNvCxnSpPr>
          <p:nvPr/>
        </p:nvCxnSpPr>
        <p:spPr>
          <a:xfrm>
            <a:off x="620618" y="3146372"/>
            <a:ext cx="248925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1F068717-6744-427F-A001-79E9AF84B622}"/>
              </a:ext>
            </a:extLst>
          </p:cNvPr>
          <p:cNvCxnSpPr>
            <a:cxnSpLocks/>
          </p:cNvCxnSpPr>
          <p:nvPr/>
        </p:nvCxnSpPr>
        <p:spPr>
          <a:xfrm>
            <a:off x="4061164" y="3146372"/>
            <a:ext cx="248925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6B414B5D-8770-42A5-A315-3796D95BAB9F}"/>
              </a:ext>
            </a:extLst>
          </p:cNvPr>
          <p:cNvCxnSpPr>
            <a:cxnSpLocks/>
          </p:cNvCxnSpPr>
          <p:nvPr/>
        </p:nvCxnSpPr>
        <p:spPr>
          <a:xfrm>
            <a:off x="8687650" y="3146372"/>
            <a:ext cx="248925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BBAE59BF-5AB2-43E0-9E0F-1BB05C24B36C}"/>
              </a:ext>
            </a:extLst>
          </p:cNvPr>
          <p:cNvSpPr/>
          <p:nvPr/>
        </p:nvSpPr>
        <p:spPr>
          <a:xfrm>
            <a:off x="7151110" y="3144758"/>
            <a:ext cx="701964" cy="963810"/>
          </a:xfrm>
          <a:prstGeom prst="rightArrow">
            <a:avLst/>
          </a:prstGeom>
          <a:solidFill>
            <a:srgbClr val="3A5E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0F27507-D834-4858-8DDC-6870D742CE03}"/>
              </a:ext>
            </a:extLst>
          </p:cNvPr>
          <p:cNvSpPr/>
          <p:nvPr/>
        </p:nvSpPr>
        <p:spPr>
          <a:xfrm>
            <a:off x="310926" y="1805300"/>
            <a:ext cx="3085958" cy="3562350"/>
          </a:xfrm>
          <a:prstGeom prst="rect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n w="9525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FEE7A02-9638-4021-B241-24628ED9F4AC}"/>
              </a:ext>
            </a:extLst>
          </p:cNvPr>
          <p:cNvSpPr/>
          <p:nvPr/>
        </p:nvSpPr>
        <p:spPr>
          <a:xfrm>
            <a:off x="3841393" y="1805300"/>
            <a:ext cx="3085958" cy="3562350"/>
          </a:xfrm>
          <a:prstGeom prst="rect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n w="9525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38A82B-89D1-4AEA-834D-591E2310A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41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D54B85AD-DCBD-4BBD-85F1-C539930F28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5128" y="2364405"/>
            <a:ext cx="432174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공부하는 학생</a:t>
            </a:r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, </a:t>
            </a:r>
            <a:r>
              <a:rPr lang="ko-KR" altLang="en-US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주부</a:t>
            </a:r>
            <a:r>
              <a:rPr lang="en-US" altLang="ko-KR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, </a:t>
            </a:r>
            <a:r>
              <a:rPr lang="ko-KR" altLang="en-US" sz="2400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직장인을 비롯하여 책을 좋아하며 인터넷을 이용할 수 있는 모든 연령대</a:t>
            </a:r>
            <a:endParaRPr lang="ko-KR" altLang="ko-KR" sz="2400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E792AE-8168-4289-ABFB-83ABB8835D65}"/>
              </a:ext>
            </a:extLst>
          </p:cNvPr>
          <p:cNvSpPr txBox="1"/>
          <p:nvPr/>
        </p:nvSpPr>
        <p:spPr>
          <a:xfrm>
            <a:off x="547329" y="203415"/>
            <a:ext cx="264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타겟 및 컨셉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E407C1F-368D-4D82-BDA2-A2C6383E70FA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997EA9EF-57BF-4007-9C10-CC7FDA7E29F9}"/>
              </a:ext>
            </a:extLst>
          </p:cNvPr>
          <p:cNvSpPr/>
          <p:nvPr/>
        </p:nvSpPr>
        <p:spPr>
          <a:xfrm>
            <a:off x="3048000" y="41315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알라딘 홈페이지의 이용자들</a:t>
            </a:r>
            <a:endParaRPr lang="en-US" altLang="ko-KR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905831D-7E57-44B8-B35C-6637FC0ACB4D}"/>
              </a:ext>
            </a:extLst>
          </p:cNvPr>
          <p:cNvGrpSpPr/>
          <p:nvPr/>
        </p:nvGrpSpPr>
        <p:grpSpPr>
          <a:xfrm>
            <a:off x="-1574294" y="3828464"/>
            <a:ext cx="15332954" cy="6139747"/>
            <a:chOff x="-1574294" y="3828464"/>
            <a:chExt cx="15332954" cy="6139747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1FEDB49D-47A6-4ACF-AE7C-BB8540EA4F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574294" y="4056482"/>
              <a:ext cx="5734680" cy="5734680"/>
            </a:xfrm>
            <a:prstGeom prst="rect">
              <a:avLst/>
            </a:prstGeom>
          </p:spPr>
        </p:pic>
        <p:pic>
          <p:nvPicPr>
            <p:cNvPr id="18" name="그림 17" descr="개체이(가) 표시된 사진&#10;&#10;높은 신뢰도로 생성된 설명">
              <a:extLst>
                <a:ext uri="{FF2B5EF4-FFF2-40B4-BE49-F238E27FC236}">
                  <a16:creationId xmlns:a16="http://schemas.microsoft.com/office/drawing/2014/main" id="{C25D08DF-729F-4B4C-8260-0D1396938A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8260" y="4553561"/>
              <a:ext cx="5414650" cy="5414650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154426D3-D5FC-4671-B09F-2B54F0CA9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82940" y="4129240"/>
              <a:ext cx="5675720" cy="5675720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68DA05F6-46DE-4FEF-9648-50F6E1CF4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99911" y="3828464"/>
              <a:ext cx="5431394" cy="5431394"/>
            </a:xfrm>
            <a:prstGeom prst="rect">
              <a:avLst/>
            </a:prstGeom>
          </p:spPr>
        </p:pic>
      </p:grp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B891A0-C8D6-4A57-8842-94012CEA8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868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BE792AE-8168-4289-ABFB-83ABB8835D65}"/>
              </a:ext>
            </a:extLst>
          </p:cNvPr>
          <p:cNvSpPr txBox="1"/>
          <p:nvPr/>
        </p:nvSpPr>
        <p:spPr>
          <a:xfrm>
            <a:off x="547329" y="203415"/>
            <a:ext cx="264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타겟 및 컨셉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E407C1F-368D-4D82-BDA2-A2C6383E70FA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CC8B9A1-0B52-4C85-82F2-38FACC0DBF8B}"/>
              </a:ext>
            </a:extLst>
          </p:cNvPr>
          <p:cNvSpPr/>
          <p:nvPr/>
        </p:nvSpPr>
        <p:spPr>
          <a:xfrm>
            <a:off x="3048000" y="41315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컨셉 키워드</a:t>
            </a:r>
            <a:endParaRPr lang="en-US" altLang="ko-KR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DC8BCCC-FBC2-4DD8-B386-D4574DD9D1F6}"/>
              </a:ext>
            </a:extLst>
          </p:cNvPr>
          <p:cNvGrpSpPr/>
          <p:nvPr/>
        </p:nvGrpSpPr>
        <p:grpSpPr>
          <a:xfrm>
            <a:off x="722819" y="1384240"/>
            <a:ext cx="3070688" cy="4463414"/>
            <a:chOff x="722819" y="1384240"/>
            <a:chExt cx="3070688" cy="4463414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3DD715E5-BF1A-4666-BD76-BCD2BD534AF5}"/>
                </a:ext>
              </a:extLst>
            </p:cNvPr>
            <p:cNvGrpSpPr/>
            <p:nvPr/>
          </p:nvGrpSpPr>
          <p:grpSpPr>
            <a:xfrm>
              <a:off x="722819" y="1384240"/>
              <a:ext cx="3070688" cy="3736274"/>
              <a:chOff x="7942742" y="1088680"/>
              <a:chExt cx="3070688" cy="3736274"/>
            </a:xfrm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89BAE811-602E-41ED-A115-D59306CD053E}"/>
                  </a:ext>
                </a:extLst>
              </p:cNvPr>
              <p:cNvSpPr/>
              <p:nvPr/>
            </p:nvSpPr>
            <p:spPr>
              <a:xfrm>
                <a:off x="7942742" y="4240179"/>
                <a:ext cx="3070687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ko-KR" sz="3200" dirty="0">
                    <a:solidFill>
                      <a:schemeClr val="accent1">
                        <a:lumMod val="75000"/>
                      </a:schemeClr>
                    </a:solidFill>
                    <a:latin typeface="이순신 돋움체 B" panose="02020603020101020101" pitchFamily="18" charset="-127"/>
                    <a:ea typeface="이순신 돋움체 B" panose="02020603020101020101" pitchFamily="18" charset="-127"/>
                    <a:cs typeface="+mj-cs"/>
                  </a:rPr>
                  <a:t>정돈된 </a:t>
                </a:r>
                <a:endParaRPr lang="ko-KR" altLang="en-US" sz="3200" dirty="0">
                  <a:solidFill>
                    <a:schemeClr val="accent1">
                      <a:lumMod val="75000"/>
                    </a:schemeClr>
                  </a:solidFill>
                  <a:latin typeface="이순신 돋움체 B" panose="02020603020101020101" pitchFamily="18" charset="-127"/>
                  <a:ea typeface="이순신 돋움체 B" panose="02020603020101020101" pitchFamily="18" charset="-127"/>
                  <a:cs typeface="+mj-cs"/>
                </a:endParaRPr>
              </a:p>
            </p:txBody>
          </p:sp>
          <p:pic>
            <p:nvPicPr>
              <p:cNvPr id="20" name="그림 19" descr="선반, 실내, 책, 벽이(가) 표시된 사진&#10;&#10;매우 높은 신뢰도로 생성된 설명">
                <a:extLst>
                  <a:ext uri="{FF2B5EF4-FFF2-40B4-BE49-F238E27FC236}">
                    <a16:creationId xmlns:a16="http://schemas.microsoft.com/office/drawing/2014/main" id="{532F27E0-7BD6-46B8-917E-AD2BFD89A3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68" t="1662" r="17568" b="1044"/>
              <a:stretch>
                <a:fillRect/>
              </a:stretch>
            </p:blipFill>
            <p:spPr>
              <a:xfrm>
                <a:off x="7942743" y="1088680"/>
                <a:ext cx="3070687" cy="3070687"/>
              </a:xfrm>
              <a:custGeom>
                <a:avLst/>
                <a:gdLst>
                  <a:gd name="connsiteX0" fmla="*/ 1868237 w 3736474"/>
                  <a:gd name="connsiteY0" fmla="*/ 0 h 3736474"/>
                  <a:gd name="connsiteX1" fmla="*/ 3736474 w 3736474"/>
                  <a:gd name="connsiteY1" fmla="*/ 1868237 h 3736474"/>
                  <a:gd name="connsiteX2" fmla="*/ 1868237 w 3736474"/>
                  <a:gd name="connsiteY2" fmla="*/ 3736474 h 3736474"/>
                  <a:gd name="connsiteX3" fmla="*/ 0 w 3736474"/>
                  <a:gd name="connsiteY3" fmla="*/ 1868237 h 3736474"/>
                  <a:gd name="connsiteX4" fmla="*/ 1868237 w 3736474"/>
                  <a:gd name="connsiteY4" fmla="*/ 0 h 373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36474" h="3736474">
                    <a:moveTo>
                      <a:pt x="1868237" y="0"/>
                    </a:moveTo>
                    <a:cubicBezTo>
                      <a:pt x="2900036" y="0"/>
                      <a:pt x="3736474" y="836438"/>
                      <a:pt x="3736474" y="1868237"/>
                    </a:cubicBezTo>
                    <a:cubicBezTo>
                      <a:pt x="3736474" y="2900036"/>
                      <a:pt x="2900036" y="3736474"/>
                      <a:pt x="1868237" y="3736474"/>
                    </a:cubicBezTo>
                    <a:cubicBezTo>
                      <a:pt x="836438" y="3736474"/>
                      <a:pt x="0" y="2900036"/>
                      <a:pt x="0" y="1868237"/>
                    </a:cubicBezTo>
                    <a:cubicBezTo>
                      <a:pt x="0" y="836438"/>
                      <a:pt x="836438" y="0"/>
                      <a:pt x="1868237" y="0"/>
                    </a:cubicBezTo>
                    <a:close/>
                  </a:path>
                </a:pathLst>
              </a:custGeom>
            </p:spPr>
          </p:pic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74BAEC3-105F-4A5E-9194-9F826E44848D}"/>
                </a:ext>
              </a:extLst>
            </p:cNvPr>
            <p:cNvSpPr txBox="1"/>
            <p:nvPr/>
          </p:nvSpPr>
          <p:spPr>
            <a:xfrm>
              <a:off x="722819" y="5201323"/>
              <a:ext cx="30706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lang="ko-KR" altLang="en-US"/>
              </a:pPr>
              <a:r>
                <a:rPr lang="ko-KR" altLang="en-US" sz="2000" dirty="0">
                  <a:solidFill>
                    <a:schemeClr val="accent1">
                      <a:lumMod val="7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  <a:cs typeface="+mj-cs"/>
                </a:rPr>
                <a:t>전체적인 레이아웃을 </a:t>
              </a:r>
              <a:endParaRPr lang="en-US" altLang="ko-KR" sz="2000" dirty="0">
                <a:solidFill>
                  <a:schemeClr val="accent1">
                    <a:lumMod val="7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endParaRPr>
            </a:p>
            <a:p>
              <a:pPr algn="ctr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lang="ko-KR" altLang="en-US"/>
              </a:pPr>
              <a:r>
                <a:rPr lang="ko-KR" altLang="en-US" sz="2000" dirty="0">
                  <a:solidFill>
                    <a:schemeClr val="accent1">
                      <a:lumMod val="7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  <a:cs typeface="+mj-cs"/>
                </a:rPr>
                <a:t>통일시켜 좀 더 정돈된 이미지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C89B279-9F10-4685-84D2-52DF7DF06E47}"/>
              </a:ext>
            </a:extLst>
          </p:cNvPr>
          <p:cNvGrpSpPr/>
          <p:nvPr/>
        </p:nvGrpSpPr>
        <p:grpSpPr>
          <a:xfrm>
            <a:off x="4450995" y="1384240"/>
            <a:ext cx="3070688" cy="4463414"/>
            <a:chOff x="4450995" y="1384240"/>
            <a:chExt cx="3070688" cy="4463414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ED116FB9-C791-4AEF-B998-F11636B4ABCD}"/>
                </a:ext>
              </a:extLst>
            </p:cNvPr>
            <p:cNvGrpSpPr/>
            <p:nvPr/>
          </p:nvGrpSpPr>
          <p:grpSpPr>
            <a:xfrm>
              <a:off x="4450995" y="1384240"/>
              <a:ext cx="3070688" cy="3736274"/>
              <a:chOff x="734439" y="1088680"/>
              <a:chExt cx="3070688" cy="3736274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32EED6E3-BD4E-4EAC-93C7-907CDD60D775}"/>
                  </a:ext>
                </a:extLst>
              </p:cNvPr>
              <p:cNvSpPr/>
              <p:nvPr/>
            </p:nvSpPr>
            <p:spPr>
              <a:xfrm>
                <a:off x="734440" y="4240179"/>
                <a:ext cx="3070687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ko-KR" sz="3200" dirty="0" err="1">
                    <a:solidFill>
                      <a:schemeClr val="accent1">
                        <a:lumMod val="75000"/>
                      </a:schemeClr>
                    </a:solidFill>
                    <a:latin typeface="이순신 돋움체 B" panose="02020603020101020101" pitchFamily="18" charset="-127"/>
                    <a:ea typeface="이순신 돋움체 B" panose="02020603020101020101" pitchFamily="18" charset="-127"/>
                    <a:cs typeface="+mj-cs"/>
                  </a:rPr>
                  <a:t>엔티크</a:t>
                </a:r>
                <a:endParaRPr lang="ko-KR" altLang="en-US" sz="3200" dirty="0">
                  <a:solidFill>
                    <a:schemeClr val="accent1">
                      <a:lumMod val="75000"/>
                    </a:schemeClr>
                  </a:solidFill>
                  <a:latin typeface="이순신 돋움체 B" panose="02020603020101020101" pitchFamily="18" charset="-127"/>
                  <a:ea typeface="이순신 돋움체 B" panose="02020603020101020101" pitchFamily="18" charset="-127"/>
                  <a:cs typeface="+mj-cs"/>
                </a:endParaRPr>
              </a:p>
            </p:txBody>
          </p:sp>
          <p:pic>
            <p:nvPicPr>
              <p:cNvPr id="17" name="그림 16" descr="개체, 촛대이(가) 표시된 사진&#10;&#10;매우 높은 신뢰도로 생성된 설명">
                <a:extLst>
                  <a:ext uri="{FF2B5EF4-FFF2-40B4-BE49-F238E27FC236}">
                    <a16:creationId xmlns:a16="http://schemas.microsoft.com/office/drawing/2014/main" id="{31BB9644-9C1D-40E3-9043-F3F2D19119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361" t="3605" r="17361" b="3605"/>
              <a:stretch/>
            </p:blipFill>
            <p:spPr>
              <a:xfrm>
                <a:off x="734439" y="1088680"/>
                <a:ext cx="3070687" cy="3070687"/>
              </a:xfrm>
              <a:custGeom>
                <a:avLst/>
                <a:gdLst>
                  <a:gd name="connsiteX0" fmla="*/ 1868237 w 3736474"/>
                  <a:gd name="connsiteY0" fmla="*/ 0 h 3736474"/>
                  <a:gd name="connsiteX1" fmla="*/ 3736474 w 3736474"/>
                  <a:gd name="connsiteY1" fmla="*/ 1868237 h 3736474"/>
                  <a:gd name="connsiteX2" fmla="*/ 1868237 w 3736474"/>
                  <a:gd name="connsiteY2" fmla="*/ 3736474 h 3736474"/>
                  <a:gd name="connsiteX3" fmla="*/ 0 w 3736474"/>
                  <a:gd name="connsiteY3" fmla="*/ 1868237 h 3736474"/>
                  <a:gd name="connsiteX4" fmla="*/ 1868237 w 3736474"/>
                  <a:gd name="connsiteY4" fmla="*/ 0 h 3736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36474" h="3736474">
                    <a:moveTo>
                      <a:pt x="1868237" y="0"/>
                    </a:moveTo>
                    <a:cubicBezTo>
                      <a:pt x="2900036" y="0"/>
                      <a:pt x="3736474" y="836438"/>
                      <a:pt x="3736474" y="1868237"/>
                    </a:cubicBezTo>
                    <a:cubicBezTo>
                      <a:pt x="3736474" y="2900036"/>
                      <a:pt x="2900036" y="3736474"/>
                      <a:pt x="1868237" y="3736474"/>
                    </a:cubicBezTo>
                    <a:cubicBezTo>
                      <a:pt x="836438" y="3736474"/>
                      <a:pt x="0" y="2900036"/>
                      <a:pt x="0" y="1868237"/>
                    </a:cubicBezTo>
                    <a:cubicBezTo>
                      <a:pt x="0" y="836438"/>
                      <a:pt x="836438" y="0"/>
                      <a:pt x="1868237" y="0"/>
                    </a:cubicBezTo>
                    <a:close/>
                  </a:path>
                </a:pathLst>
              </a:custGeom>
            </p:spPr>
          </p:pic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AE296F9-22E3-4555-BD51-A433BED2BA1F}"/>
                </a:ext>
              </a:extLst>
            </p:cNvPr>
            <p:cNvSpPr txBox="1"/>
            <p:nvPr/>
          </p:nvSpPr>
          <p:spPr>
            <a:xfrm>
              <a:off x="4450995" y="5201323"/>
              <a:ext cx="30706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lang="ko-KR" altLang="en-US"/>
              </a:pPr>
              <a:r>
                <a:rPr lang="ko-KR" altLang="en-US" sz="2000" dirty="0">
                  <a:solidFill>
                    <a:schemeClr val="accent1">
                      <a:lumMod val="7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  <a:cs typeface="+mj-cs"/>
                </a:rPr>
                <a:t>페이지의 판면비율을 낮춰</a:t>
              </a:r>
              <a:endParaRPr lang="en-US" altLang="ko-KR" sz="2000" dirty="0">
                <a:solidFill>
                  <a:schemeClr val="accent1">
                    <a:lumMod val="7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endParaRPr>
            </a:p>
            <a:p>
              <a:pPr algn="ctr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lang="ko-KR" altLang="en-US"/>
              </a:pPr>
              <a:r>
                <a:rPr lang="ko-KR" altLang="en-US" sz="2000" dirty="0">
                  <a:solidFill>
                    <a:schemeClr val="accent1">
                      <a:lumMod val="7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  <a:cs typeface="+mj-cs"/>
                </a:rPr>
                <a:t>오래 써온 듯한 편안함</a:t>
              </a:r>
              <a:endParaRPr lang="en-US" altLang="ko-KR" sz="2000" dirty="0">
                <a:solidFill>
                  <a:schemeClr val="accent1">
                    <a:lumMod val="7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11E6F3A-6241-4B69-B942-47B0F07691DB}"/>
              </a:ext>
            </a:extLst>
          </p:cNvPr>
          <p:cNvGrpSpPr/>
          <p:nvPr/>
        </p:nvGrpSpPr>
        <p:grpSpPr>
          <a:xfrm>
            <a:off x="8179171" y="1376551"/>
            <a:ext cx="3078376" cy="4471103"/>
            <a:chOff x="8179171" y="1376551"/>
            <a:chExt cx="3078376" cy="4471103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0687010F-C4C6-428D-A939-094E0CA0E98C}"/>
                </a:ext>
              </a:extLst>
            </p:cNvPr>
            <p:cNvGrpSpPr/>
            <p:nvPr/>
          </p:nvGrpSpPr>
          <p:grpSpPr>
            <a:xfrm>
              <a:off x="8179171" y="1376551"/>
              <a:ext cx="3078376" cy="3743963"/>
              <a:chOff x="4334747" y="1080991"/>
              <a:chExt cx="3078376" cy="3743963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7F0795D6-5977-4C9F-A66F-2AEF50938EA6}"/>
                  </a:ext>
                </a:extLst>
              </p:cNvPr>
              <p:cNvSpPr/>
              <p:nvPr/>
            </p:nvSpPr>
            <p:spPr>
              <a:xfrm>
                <a:off x="4334747" y="4240179"/>
                <a:ext cx="3078375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ko-KR" sz="3200" dirty="0">
                    <a:solidFill>
                      <a:schemeClr val="accent1">
                        <a:lumMod val="75000"/>
                      </a:schemeClr>
                    </a:solidFill>
                    <a:latin typeface="이순신 돋움체 B" panose="02020603020101020101" pitchFamily="18" charset="-127"/>
                    <a:ea typeface="이순신 돋움체 B" panose="02020603020101020101" pitchFamily="18" charset="-127"/>
                    <a:cs typeface="+mj-cs"/>
                  </a:rPr>
                  <a:t>가을 분위기의</a:t>
                </a:r>
                <a:endParaRPr lang="ko-KR" altLang="en-US" sz="3200" dirty="0">
                  <a:solidFill>
                    <a:schemeClr val="accent1">
                      <a:lumMod val="75000"/>
                    </a:schemeClr>
                  </a:solidFill>
                  <a:latin typeface="이순신 돋움체 B" panose="02020603020101020101" pitchFamily="18" charset="-127"/>
                  <a:ea typeface="이순신 돋움체 B" panose="02020603020101020101" pitchFamily="18" charset="-127"/>
                  <a:cs typeface="+mj-cs"/>
                </a:endParaRPr>
              </a:p>
            </p:txBody>
          </p:sp>
          <p:pic>
            <p:nvPicPr>
              <p:cNvPr id="25" name="그림 24" descr="나무, 식물, 단풍나무, 오렌지이(가) 표시된 사진&#10;&#10;매우 높은 신뢰도로 생성된 설명">
                <a:extLst>
                  <a:ext uri="{FF2B5EF4-FFF2-40B4-BE49-F238E27FC236}">
                    <a16:creationId xmlns:a16="http://schemas.microsoft.com/office/drawing/2014/main" id="{247CFB95-4FE4-43AC-AED8-3B874DC375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118" r="36182" b="2118"/>
              <a:stretch>
                <a:fillRect/>
              </a:stretch>
            </p:blipFill>
            <p:spPr>
              <a:xfrm>
                <a:off x="4334747" y="1080991"/>
                <a:ext cx="3078376" cy="3078376"/>
              </a:xfrm>
              <a:custGeom>
                <a:avLst/>
                <a:gdLst>
                  <a:gd name="connsiteX0" fmla="*/ 1872915 w 3745830"/>
                  <a:gd name="connsiteY0" fmla="*/ 0 h 3745830"/>
                  <a:gd name="connsiteX1" fmla="*/ 3745830 w 3745830"/>
                  <a:gd name="connsiteY1" fmla="*/ 1872915 h 3745830"/>
                  <a:gd name="connsiteX2" fmla="*/ 1872915 w 3745830"/>
                  <a:gd name="connsiteY2" fmla="*/ 3745830 h 3745830"/>
                  <a:gd name="connsiteX3" fmla="*/ 0 w 3745830"/>
                  <a:gd name="connsiteY3" fmla="*/ 1872915 h 3745830"/>
                  <a:gd name="connsiteX4" fmla="*/ 1872915 w 3745830"/>
                  <a:gd name="connsiteY4" fmla="*/ 0 h 3745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45830" h="3745830">
                    <a:moveTo>
                      <a:pt x="1872915" y="0"/>
                    </a:moveTo>
                    <a:cubicBezTo>
                      <a:pt x="2907297" y="0"/>
                      <a:pt x="3745830" y="838533"/>
                      <a:pt x="3745830" y="1872915"/>
                    </a:cubicBezTo>
                    <a:cubicBezTo>
                      <a:pt x="3745830" y="2907297"/>
                      <a:pt x="2907297" y="3745830"/>
                      <a:pt x="1872915" y="3745830"/>
                    </a:cubicBezTo>
                    <a:cubicBezTo>
                      <a:pt x="838533" y="3745830"/>
                      <a:pt x="0" y="2907297"/>
                      <a:pt x="0" y="1872915"/>
                    </a:cubicBezTo>
                    <a:cubicBezTo>
                      <a:pt x="0" y="838533"/>
                      <a:pt x="838533" y="0"/>
                      <a:pt x="1872915" y="0"/>
                    </a:cubicBezTo>
                    <a:close/>
                  </a:path>
                </a:pathLst>
              </a:custGeom>
            </p:spPr>
          </p:pic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3AFF758-BB7A-49C3-98E8-7FE70F7CC036}"/>
                </a:ext>
              </a:extLst>
            </p:cNvPr>
            <p:cNvSpPr txBox="1"/>
            <p:nvPr/>
          </p:nvSpPr>
          <p:spPr>
            <a:xfrm>
              <a:off x="8183014" y="5201323"/>
              <a:ext cx="30706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lang="ko-KR" altLang="en-US"/>
              </a:pPr>
              <a:r>
                <a:rPr lang="ko-KR" altLang="en-US" sz="2000" dirty="0">
                  <a:solidFill>
                    <a:schemeClr val="accent1">
                      <a:lumMod val="7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  <a:cs typeface="+mj-cs"/>
                </a:rPr>
                <a:t>계절감을 나타내어</a:t>
              </a:r>
              <a:endParaRPr lang="en-US" altLang="ko-KR" sz="2000" dirty="0">
                <a:solidFill>
                  <a:schemeClr val="accent1">
                    <a:lumMod val="75000"/>
                  </a:schemeClr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  <a:cs typeface="+mj-cs"/>
              </a:endParaRPr>
            </a:p>
            <a:p>
              <a:pPr algn="ctr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lang="ko-KR" altLang="en-US"/>
              </a:pPr>
              <a:r>
                <a:rPr lang="ko-KR" altLang="en-US" sz="2000" dirty="0">
                  <a:solidFill>
                    <a:schemeClr val="accent1">
                      <a:lumMod val="75000"/>
                    </a:schemeClr>
                  </a:solidFill>
                  <a:latin typeface="이순신 돋움체 M" panose="02020603020101020101" pitchFamily="18" charset="-127"/>
                  <a:ea typeface="이순신 돋움체 M" panose="02020603020101020101" pitchFamily="18" charset="-127"/>
                  <a:cs typeface="+mj-cs"/>
                </a:rPr>
                <a:t>감성적으로 접근 </a:t>
              </a: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3DEB329-1277-4C65-80D9-FB2085D45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089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35AB9BF0-C35F-4DB6-B35A-6255B9D35174}"/>
              </a:ext>
            </a:extLst>
          </p:cNvPr>
          <p:cNvSpPr/>
          <p:nvPr/>
        </p:nvSpPr>
        <p:spPr>
          <a:xfrm>
            <a:off x="7594309" y="5070762"/>
            <a:ext cx="3821835" cy="1403926"/>
          </a:xfrm>
          <a:prstGeom prst="roundRect">
            <a:avLst/>
          </a:prstGeom>
          <a:solidFill>
            <a:srgbClr val="4C5C6C"/>
          </a:solidFill>
          <a:ln w="12700">
            <a:solidFill>
              <a:srgbClr val="4C5C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kern="15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웹 접근성에 맞춘 명도 대비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45155BB-7235-4640-B880-315411FB6901}"/>
              </a:ext>
            </a:extLst>
          </p:cNvPr>
          <p:cNvSpPr/>
          <p:nvPr/>
        </p:nvSpPr>
        <p:spPr>
          <a:xfrm>
            <a:off x="525266" y="5070762"/>
            <a:ext cx="5708106" cy="1403926"/>
          </a:xfrm>
          <a:prstGeom prst="roundRect">
            <a:avLst/>
          </a:prstGeom>
          <a:solidFill>
            <a:srgbClr val="4C5C6C"/>
          </a:solidFill>
          <a:ln w="12700">
            <a:solidFill>
              <a:srgbClr val="4C5C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kern="15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Gray</a:t>
            </a:r>
            <a:r>
              <a:rPr lang="ko-KR" altLang="en-US" kern="15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를 섞어 눈에 피로감을 덜어 주는 가을 분위기의 색상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1E54526-157C-4F60-A270-B432997B2C27}"/>
              </a:ext>
            </a:extLst>
          </p:cNvPr>
          <p:cNvSpPr/>
          <p:nvPr/>
        </p:nvSpPr>
        <p:spPr>
          <a:xfrm>
            <a:off x="8443398" y="1244697"/>
            <a:ext cx="21236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b="1" kern="1500" dirty="0">
                <a:solidFill>
                  <a:srgbClr val="2F5597"/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</a:rPr>
              <a:t>CONTRAST</a:t>
            </a:r>
            <a:endParaRPr lang="ko-KR" altLang="en-US" sz="2800" b="1" kern="1500" dirty="0">
              <a:solidFill>
                <a:srgbClr val="2F5597"/>
              </a:solidFill>
              <a:latin typeface="이순신 돋움체 B" panose="02020603020101020101" pitchFamily="18" charset="-127"/>
              <a:ea typeface="이순신 돋움체 B" panose="02020603020101020101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D91EDC5-E2C3-451D-8BD2-002CB7ECEBAD}"/>
              </a:ext>
            </a:extLst>
          </p:cNvPr>
          <p:cNvSpPr/>
          <p:nvPr/>
        </p:nvSpPr>
        <p:spPr>
          <a:xfrm>
            <a:off x="7594311" y="1895290"/>
            <a:ext cx="1370016" cy="775216"/>
          </a:xfrm>
          <a:prstGeom prst="rect">
            <a:avLst/>
          </a:prstGeom>
          <a:solidFill>
            <a:srgbClr val="4C5C6C"/>
          </a:solidFill>
          <a:ln>
            <a:solidFill>
              <a:srgbClr val="4C5C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#4c5c6c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543D7C5-6325-4C17-B629-2D4174E82D67}"/>
              </a:ext>
            </a:extLst>
          </p:cNvPr>
          <p:cNvSpPr/>
          <p:nvPr/>
        </p:nvSpPr>
        <p:spPr>
          <a:xfrm>
            <a:off x="8964327" y="1895290"/>
            <a:ext cx="1300527" cy="775216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#</a:t>
            </a:r>
            <a:r>
              <a:rPr lang="en-US" altLang="ko-KR" dirty="0" err="1">
                <a:solidFill>
                  <a:schemeClr val="tx1"/>
                </a:solidFill>
              </a:rPr>
              <a:t>ffffff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364B1B3-C093-4CE3-A632-474D1E3B7078}"/>
              </a:ext>
            </a:extLst>
          </p:cNvPr>
          <p:cNvSpPr/>
          <p:nvPr/>
        </p:nvSpPr>
        <p:spPr>
          <a:xfrm>
            <a:off x="7594311" y="2777804"/>
            <a:ext cx="1370016" cy="775216"/>
          </a:xfrm>
          <a:prstGeom prst="rect">
            <a:avLst/>
          </a:prstGeom>
          <a:solidFill>
            <a:srgbClr val="AE5D62"/>
          </a:solidFill>
          <a:ln>
            <a:solidFill>
              <a:srgbClr val="AE5D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#ae5d62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74420A1-4327-4556-87B7-6217FC13A895}"/>
              </a:ext>
            </a:extLst>
          </p:cNvPr>
          <p:cNvSpPr/>
          <p:nvPr/>
        </p:nvSpPr>
        <p:spPr>
          <a:xfrm>
            <a:off x="8964327" y="2777804"/>
            <a:ext cx="1300527" cy="775216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#</a:t>
            </a:r>
            <a:r>
              <a:rPr lang="en-US" altLang="ko-KR" dirty="0" err="1">
                <a:solidFill>
                  <a:schemeClr val="tx1"/>
                </a:solidFill>
              </a:rPr>
              <a:t>ffffff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74F5EFB-0680-4E9A-A995-AC69192DE8C2}"/>
              </a:ext>
            </a:extLst>
          </p:cNvPr>
          <p:cNvSpPr/>
          <p:nvPr/>
        </p:nvSpPr>
        <p:spPr>
          <a:xfrm rot="10800000" flipV="1">
            <a:off x="10334343" y="2068861"/>
            <a:ext cx="11484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333333"/>
                </a:solidFill>
                <a:latin typeface="Arial" panose="020B0604020202020204" pitchFamily="34" charset="0"/>
              </a:rPr>
              <a:t>6.9 : 1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393834B-E825-475B-95AB-E9ADF2A759A6}"/>
              </a:ext>
            </a:extLst>
          </p:cNvPr>
          <p:cNvSpPr/>
          <p:nvPr/>
        </p:nvSpPr>
        <p:spPr>
          <a:xfrm rot="10800000" flipV="1">
            <a:off x="10336335" y="2980746"/>
            <a:ext cx="11484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333333"/>
                </a:solidFill>
                <a:latin typeface="Arial" panose="020B0604020202020204" pitchFamily="34" charset="0"/>
              </a:rPr>
              <a:t>4.6 : 1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EC19AA-F8D9-42C4-9715-90A02B8F7586}"/>
              </a:ext>
            </a:extLst>
          </p:cNvPr>
          <p:cNvSpPr txBox="1"/>
          <p:nvPr/>
        </p:nvSpPr>
        <p:spPr>
          <a:xfrm>
            <a:off x="547329" y="203415"/>
            <a:ext cx="264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타겟 및 컨셉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A0D3268B-C406-44B3-AE40-48087074957A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7775A49-9513-4A1C-BA01-8B4EECA3BD88}"/>
              </a:ext>
            </a:extLst>
          </p:cNvPr>
          <p:cNvSpPr/>
          <p:nvPr/>
        </p:nvSpPr>
        <p:spPr>
          <a:xfrm>
            <a:off x="3048000" y="41315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이용할 색상</a:t>
            </a:r>
            <a:endParaRPr lang="en-US" altLang="ko-KR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919881-4794-4362-9F4B-22C067F076B2}"/>
              </a:ext>
            </a:extLst>
          </p:cNvPr>
          <p:cNvGrpSpPr/>
          <p:nvPr/>
        </p:nvGrpSpPr>
        <p:grpSpPr>
          <a:xfrm>
            <a:off x="525266" y="1302752"/>
            <a:ext cx="2681575" cy="3201065"/>
            <a:chOff x="525266" y="1302752"/>
            <a:chExt cx="2681575" cy="320106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3977417B-4DE3-4C17-A5F2-679792EC906F}"/>
                </a:ext>
              </a:extLst>
            </p:cNvPr>
            <p:cNvSpPr/>
            <p:nvPr/>
          </p:nvSpPr>
          <p:spPr>
            <a:xfrm>
              <a:off x="1374848" y="1302752"/>
              <a:ext cx="111761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800" b="1" kern="1500" dirty="0">
                  <a:solidFill>
                    <a:srgbClr val="2F5597"/>
                  </a:solidFill>
                  <a:latin typeface="이순신 돋움체 B" panose="02020603020101020101" pitchFamily="18" charset="-127"/>
                  <a:ea typeface="이순신 돋움체 B" panose="02020603020101020101" pitchFamily="18" charset="-127"/>
                </a:rPr>
                <a:t>MAIN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B4C59D1-35F4-4CEC-8FA8-35FC8EC52F6D}"/>
                </a:ext>
              </a:extLst>
            </p:cNvPr>
            <p:cNvSpPr/>
            <p:nvPr/>
          </p:nvSpPr>
          <p:spPr>
            <a:xfrm>
              <a:off x="525268" y="1936150"/>
              <a:ext cx="2670543" cy="775216"/>
            </a:xfrm>
            <a:prstGeom prst="rect">
              <a:avLst/>
            </a:prstGeom>
            <a:solidFill>
              <a:srgbClr val="4C5C6C"/>
            </a:solidFill>
            <a:ln w="12700">
              <a:solidFill>
                <a:srgbClr val="4C5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#4c5c6c</a:t>
              </a:r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B3E4A9E5-EEAC-4E07-B537-8066F5A3CEBB}"/>
                </a:ext>
              </a:extLst>
            </p:cNvPr>
            <p:cNvSpPr/>
            <p:nvPr/>
          </p:nvSpPr>
          <p:spPr>
            <a:xfrm>
              <a:off x="525266" y="2820618"/>
              <a:ext cx="2670543" cy="775216"/>
            </a:xfrm>
            <a:prstGeom prst="rect">
              <a:avLst/>
            </a:prstGeom>
            <a:solidFill>
              <a:srgbClr val="212121"/>
            </a:solidFill>
            <a:ln w="12700">
              <a:solidFill>
                <a:srgbClr val="2121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#333333</a:t>
              </a:r>
              <a:endParaRPr lang="ko-KR" altLang="en-US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B0025D7-3FBB-4C77-AC00-D5B55258AC0F}"/>
                </a:ext>
              </a:extLst>
            </p:cNvPr>
            <p:cNvSpPr/>
            <p:nvPr/>
          </p:nvSpPr>
          <p:spPr>
            <a:xfrm>
              <a:off x="536298" y="3728601"/>
              <a:ext cx="2670543" cy="775216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</a:t>
              </a:r>
              <a:r>
                <a:rPr lang="en-US" altLang="ko-KR" dirty="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ffffff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FE6A1E0-BDC6-4430-8D23-49AA4AE77987}"/>
              </a:ext>
            </a:extLst>
          </p:cNvPr>
          <p:cNvGrpSpPr/>
          <p:nvPr/>
        </p:nvGrpSpPr>
        <p:grpSpPr>
          <a:xfrm>
            <a:off x="3562829" y="1271541"/>
            <a:ext cx="2670543" cy="2349763"/>
            <a:chOff x="3562829" y="1271541"/>
            <a:chExt cx="2670543" cy="2349763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06F079F-B056-4191-870B-9C59C1EB08D3}"/>
                </a:ext>
              </a:extLst>
            </p:cNvPr>
            <p:cNvSpPr/>
            <p:nvPr/>
          </p:nvSpPr>
          <p:spPr>
            <a:xfrm>
              <a:off x="4264683" y="1271541"/>
              <a:ext cx="125713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800" b="1" kern="1500" dirty="0">
                  <a:solidFill>
                    <a:srgbClr val="2F5597"/>
                  </a:solidFill>
                  <a:latin typeface="이순신 돋움체 B" panose="02020603020101020101" pitchFamily="18" charset="-127"/>
                  <a:ea typeface="이순신 돋움체 B" panose="02020603020101020101" pitchFamily="18" charset="-127"/>
                </a:rPr>
                <a:t>POINT</a:t>
              </a:r>
              <a:endParaRPr lang="ko-KR" altLang="en-US" sz="2800" b="1" kern="1500" dirty="0">
                <a:solidFill>
                  <a:srgbClr val="2F5597"/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76C92EB-A875-4EF3-9CE8-FFF6F0F01520}"/>
                </a:ext>
              </a:extLst>
            </p:cNvPr>
            <p:cNvSpPr/>
            <p:nvPr/>
          </p:nvSpPr>
          <p:spPr>
            <a:xfrm>
              <a:off x="3562829" y="1934203"/>
              <a:ext cx="2670543" cy="775216"/>
            </a:xfrm>
            <a:prstGeom prst="rect">
              <a:avLst/>
            </a:prstGeom>
            <a:solidFill>
              <a:srgbClr val="AE5D62"/>
            </a:solidFill>
            <a:ln>
              <a:solidFill>
                <a:srgbClr val="AE5D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#ae5d62</a:t>
              </a:r>
              <a:endParaRPr lang="ko-KR" altLang="en-US" dirty="0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86B547D5-04E1-4046-8750-698C92DA2BBA}"/>
                </a:ext>
              </a:extLst>
            </p:cNvPr>
            <p:cNvSpPr/>
            <p:nvPr/>
          </p:nvSpPr>
          <p:spPr>
            <a:xfrm>
              <a:off x="3562829" y="2846088"/>
              <a:ext cx="2670543" cy="775216"/>
            </a:xfrm>
            <a:prstGeom prst="rect">
              <a:avLst/>
            </a:prstGeom>
            <a:solidFill>
              <a:srgbClr val="F18C00"/>
            </a:solidFill>
            <a:ln>
              <a:solidFill>
                <a:srgbClr val="F1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#F18C00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2239D0E-26AE-4432-AF7A-7994D9A6003A}"/>
              </a:ext>
            </a:extLst>
          </p:cNvPr>
          <p:cNvSpPr/>
          <p:nvPr/>
        </p:nvSpPr>
        <p:spPr>
          <a:xfrm>
            <a:off x="7594311" y="3660318"/>
            <a:ext cx="1370016" cy="775216"/>
          </a:xfrm>
          <a:prstGeom prst="rect">
            <a:avLst/>
          </a:prstGeom>
          <a:solidFill>
            <a:srgbClr val="F18C00"/>
          </a:solidFill>
          <a:ln>
            <a:solidFill>
              <a:srgbClr val="F1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#F18C00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A05093B-1D32-494D-85E0-E6BD740BBEA7}"/>
              </a:ext>
            </a:extLst>
          </p:cNvPr>
          <p:cNvSpPr/>
          <p:nvPr/>
        </p:nvSpPr>
        <p:spPr>
          <a:xfrm>
            <a:off x="8964327" y="3660318"/>
            <a:ext cx="1300527" cy="775216"/>
          </a:xfrm>
          <a:prstGeom prst="rect">
            <a:avLst/>
          </a:prstGeom>
          <a:solidFill>
            <a:srgbClr val="212121"/>
          </a:solidFill>
          <a:ln w="127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#333333</a:t>
            </a:r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F2BAFB8-665B-4B32-9009-F05234154C3E}"/>
              </a:ext>
            </a:extLst>
          </p:cNvPr>
          <p:cNvSpPr/>
          <p:nvPr/>
        </p:nvSpPr>
        <p:spPr>
          <a:xfrm rot="10800000" flipV="1">
            <a:off x="10334343" y="3863259"/>
            <a:ext cx="11484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333333"/>
                </a:solidFill>
                <a:latin typeface="Arial" panose="020B0604020202020204" pitchFamily="34" charset="0"/>
              </a:rPr>
              <a:t>5.1 : 1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0BEFC2-024A-4408-A289-1BF92B0B0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6713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9A070DB-5155-42EF-A8CE-C09A3D5DC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5560" y="2208045"/>
            <a:ext cx="1523968" cy="46506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3EDBBC8-C3B4-485D-BA4E-E0EDE19FF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3264" y="3066296"/>
            <a:ext cx="1542446" cy="5812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9109ACD-AFDF-48B1-9648-1F60DCCD7B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9886" y="2209020"/>
            <a:ext cx="1252114" cy="46311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B15B22F-DBE5-4B72-87FB-51ED4B4C536C}"/>
              </a:ext>
            </a:extLst>
          </p:cNvPr>
          <p:cNvSpPr txBox="1"/>
          <p:nvPr/>
        </p:nvSpPr>
        <p:spPr>
          <a:xfrm>
            <a:off x="547329" y="203415"/>
            <a:ext cx="2648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lang="ko-KR" altLang="en-US"/>
            </a:pPr>
            <a:r>
              <a:rPr lang="ko-KR" altLang="en-US" sz="4000" dirty="0">
                <a:solidFill>
                  <a:schemeClr val="accent1">
                    <a:lumMod val="75000"/>
                  </a:schemeClr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  <a:cs typeface="+mj-cs"/>
              </a:rPr>
              <a:t>타겟 및 컨셉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53BA0C7-A23E-4A52-B540-E9DEFADBD02E}"/>
              </a:ext>
            </a:extLst>
          </p:cNvPr>
          <p:cNvCxnSpPr>
            <a:cxnSpLocks/>
          </p:cNvCxnSpPr>
          <p:nvPr/>
        </p:nvCxnSpPr>
        <p:spPr>
          <a:xfrm>
            <a:off x="0" y="849746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8185627-64BE-4DFD-9399-C63AB1365218}"/>
              </a:ext>
            </a:extLst>
          </p:cNvPr>
          <p:cNvSpPr/>
          <p:nvPr/>
        </p:nvSpPr>
        <p:spPr>
          <a:xfrm>
            <a:off x="3048000" y="41315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kern="1500" dirty="0">
                <a:solidFill>
                  <a:srgbClr val="2F5597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이용할 서체</a:t>
            </a:r>
            <a:endParaRPr lang="en-US" altLang="ko-KR" kern="1500" dirty="0">
              <a:solidFill>
                <a:srgbClr val="2F5597"/>
              </a:solidFill>
              <a:latin typeface="이순신 돋움체 M" panose="02020603020101020101" pitchFamily="18" charset="-127"/>
              <a:ea typeface="이순신 돋움체 M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D62F4A6-772A-40CF-89E9-460971255EF2}"/>
              </a:ext>
            </a:extLst>
          </p:cNvPr>
          <p:cNvGrpSpPr/>
          <p:nvPr/>
        </p:nvGrpSpPr>
        <p:grpSpPr>
          <a:xfrm>
            <a:off x="2655295" y="1446605"/>
            <a:ext cx="2670543" cy="1418629"/>
            <a:chOff x="525268" y="1292737"/>
            <a:chExt cx="2670543" cy="1418629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6A9E176-A5EB-452A-A570-5526D2AD0683}"/>
                </a:ext>
              </a:extLst>
            </p:cNvPr>
            <p:cNvSpPr/>
            <p:nvPr/>
          </p:nvSpPr>
          <p:spPr>
            <a:xfrm>
              <a:off x="1120591" y="1292737"/>
              <a:ext cx="147989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800" b="1" kern="1500" dirty="0">
                  <a:solidFill>
                    <a:srgbClr val="2F5597"/>
                  </a:solidFill>
                  <a:latin typeface="이순신 돋움체 B" panose="02020603020101020101" pitchFamily="18" charset="-127"/>
                  <a:ea typeface="이순신 돋움체 B" panose="02020603020101020101" pitchFamily="18" charset="-127"/>
                </a:rPr>
                <a:t>영문 서체</a:t>
              </a:r>
              <a:endParaRPr lang="en-US" altLang="ko-KR" sz="2800" b="1" kern="1500" dirty="0">
                <a:solidFill>
                  <a:srgbClr val="2F5597"/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A89E881-07B9-46D8-8E58-0BA84BC22D80}"/>
                </a:ext>
              </a:extLst>
            </p:cNvPr>
            <p:cNvSpPr/>
            <p:nvPr/>
          </p:nvSpPr>
          <p:spPr>
            <a:xfrm>
              <a:off x="525268" y="1936150"/>
              <a:ext cx="2670543" cy="775216"/>
            </a:xfrm>
            <a:prstGeom prst="rect">
              <a:avLst/>
            </a:prstGeom>
            <a:noFill/>
            <a:ln w="12700">
              <a:solidFill>
                <a:srgbClr val="4C5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이순신 돋움체 M" panose="02020603020101020101" pitchFamily="18" charset="-127"/>
                <a:cs typeface="Arial" panose="020B0604020202020204" pitchFamily="34" charset="0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0FCCEC4-9F92-4017-9F22-9FF6BF83CEDC}"/>
              </a:ext>
            </a:extLst>
          </p:cNvPr>
          <p:cNvGrpSpPr/>
          <p:nvPr/>
        </p:nvGrpSpPr>
        <p:grpSpPr>
          <a:xfrm>
            <a:off x="6012273" y="1446605"/>
            <a:ext cx="2670545" cy="2303097"/>
            <a:chOff x="525266" y="1292737"/>
            <a:chExt cx="2670545" cy="2303097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E5125CF-03D3-4363-811A-0F7BAE7E4363}"/>
                </a:ext>
              </a:extLst>
            </p:cNvPr>
            <p:cNvSpPr/>
            <p:nvPr/>
          </p:nvSpPr>
          <p:spPr>
            <a:xfrm>
              <a:off x="1120591" y="1292737"/>
              <a:ext cx="147989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800" b="1" kern="1500" dirty="0">
                  <a:solidFill>
                    <a:srgbClr val="2F5597"/>
                  </a:solidFill>
                  <a:latin typeface="이순신 돋움체 B" panose="02020603020101020101" pitchFamily="18" charset="-127"/>
                  <a:ea typeface="이순신 돋움체 B" panose="02020603020101020101" pitchFamily="18" charset="-127"/>
                </a:rPr>
                <a:t>영문 서체</a:t>
              </a:r>
              <a:endParaRPr lang="en-US" altLang="ko-KR" sz="2800" b="1" kern="1500" dirty="0">
                <a:solidFill>
                  <a:srgbClr val="2F5597"/>
                </a:solidFill>
                <a:latin typeface="이순신 돋움체 B" panose="02020603020101020101" pitchFamily="18" charset="-127"/>
                <a:ea typeface="이순신 돋움체 B" panose="02020603020101020101" pitchFamily="18" charset="-127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FBA89AD-632D-4198-B8EC-A6FDABE84BC7}"/>
                </a:ext>
              </a:extLst>
            </p:cNvPr>
            <p:cNvSpPr/>
            <p:nvPr/>
          </p:nvSpPr>
          <p:spPr>
            <a:xfrm>
              <a:off x="525268" y="1936150"/>
              <a:ext cx="2670543" cy="775216"/>
            </a:xfrm>
            <a:prstGeom prst="rect">
              <a:avLst/>
            </a:prstGeom>
            <a:noFill/>
            <a:ln w="12700">
              <a:solidFill>
                <a:srgbClr val="4C5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2A2DD83-C7DB-4AAA-820F-3EDB48890118}"/>
                </a:ext>
              </a:extLst>
            </p:cNvPr>
            <p:cNvSpPr/>
            <p:nvPr/>
          </p:nvSpPr>
          <p:spPr>
            <a:xfrm>
              <a:off x="525266" y="2820618"/>
              <a:ext cx="2670543" cy="775216"/>
            </a:xfrm>
            <a:prstGeom prst="rect">
              <a:avLst/>
            </a:prstGeom>
            <a:noFill/>
            <a:ln w="12700">
              <a:solidFill>
                <a:srgbClr val="4C5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endParaRPr lang="ko-KR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FD321474-F0E0-4A1E-8AA3-DC9F8DE96ADD}"/>
              </a:ext>
            </a:extLst>
          </p:cNvPr>
          <p:cNvSpPr/>
          <p:nvPr/>
        </p:nvSpPr>
        <p:spPr>
          <a:xfrm>
            <a:off x="2880539" y="4545753"/>
            <a:ext cx="5708106" cy="1403926"/>
          </a:xfrm>
          <a:prstGeom prst="roundRect">
            <a:avLst/>
          </a:prstGeom>
          <a:solidFill>
            <a:srgbClr val="4C5C6C"/>
          </a:solidFill>
          <a:ln w="12700">
            <a:solidFill>
              <a:srgbClr val="4C5C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kern="1500" dirty="0">
                <a:solidFill>
                  <a:schemeClr val="bg1"/>
                </a:solidFill>
                <a:latin typeface="이순신 돋움체 M" panose="02020603020101020101" pitchFamily="18" charset="-127"/>
                <a:ea typeface="이순신 돋움체 M" panose="02020603020101020101" pitchFamily="18" charset="-127"/>
              </a:rPr>
              <a:t>깔끔하고 가독성 좋은 서체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C96DF5C-6AD2-4EB2-A55D-C07D14013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F8E93-10DE-4E7F-A688-839F54B907F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437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</TotalTime>
  <Words>465</Words>
  <Application>Microsoft Office PowerPoint</Application>
  <PresentationFormat>와이드스크린</PresentationFormat>
  <Paragraphs>137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나눔고딕</vt:lpstr>
      <vt:lpstr>나눔명조</vt:lpstr>
      <vt:lpstr>맑은 고딕</vt:lpstr>
      <vt:lpstr>이순신 돋움체 B</vt:lpstr>
      <vt:lpstr>이순신 돋움체 M</vt:lpstr>
      <vt:lpstr>Arial</vt:lpstr>
      <vt:lpstr>Office 테마</vt:lpstr>
      <vt:lpstr>알라딘 홈페이지  리디자인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사이트 기획(알라딘)</dc:title>
  <dc:creator>이단비</dc:creator>
  <cp:lastModifiedBy>이단비</cp:lastModifiedBy>
  <cp:revision>194</cp:revision>
  <dcterms:created xsi:type="dcterms:W3CDTF">2017-08-30T00:13:45Z</dcterms:created>
  <dcterms:modified xsi:type="dcterms:W3CDTF">2017-10-13T02:35:50Z</dcterms:modified>
  <cp:version>0906.0100.01</cp:version>
</cp:coreProperties>
</file>

<file path=docProps/thumbnail.jpeg>
</file>